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notesMasterIdLst>
    <p:notesMasterId r:id="rId24"/>
  </p:notesMasterIdLst>
  <p:sldIdLst>
    <p:sldId id="266" r:id="rId2"/>
    <p:sldId id="256" r:id="rId3"/>
    <p:sldId id="273" r:id="rId4"/>
    <p:sldId id="257" r:id="rId5"/>
    <p:sldId id="275" r:id="rId6"/>
    <p:sldId id="274" r:id="rId7"/>
    <p:sldId id="272" r:id="rId8"/>
    <p:sldId id="258" r:id="rId9"/>
    <p:sldId id="259" r:id="rId10"/>
    <p:sldId id="276" r:id="rId11"/>
    <p:sldId id="264" r:id="rId12"/>
    <p:sldId id="271" r:id="rId13"/>
    <p:sldId id="265" r:id="rId14"/>
    <p:sldId id="260" r:id="rId15"/>
    <p:sldId id="277" r:id="rId16"/>
    <p:sldId id="267" r:id="rId17"/>
    <p:sldId id="268" r:id="rId18"/>
    <p:sldId id="278" r:id="rId19"/>
    <p:sldId id="261" r:id="rId20"/>
    <p:sldId id="262" r:id="rId21"/>
    <p:sldId id="269" r:id="rId22"/>
    <p:sldId id="270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6719" autoAdjust="0"/>
    <p:restoredTop sz="94654" autoAdjust="0"/>
  </p:normalViewPr>
  <p:slideViewPr>
    <p:cSldViewPr>
      <p:cViewPr>
        <p:scale>
          <a:sx n="90" d="100"/>
          <a:sy n="90" d="100"/>
        </p:scale>
        <p:origin x="-1440" y="642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44D27F2-9F46-4FF1-ADA9-F7A0AC0C819E}" type="datetimeFigureOut">
              <a:rPr lang="en-US"/>
              <a:pPr>
                <a:defRPr/>
              </a:pPr>
              <a:t>2/17/2017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1A325C5-D10E-43D7-BD8B-86AD4728E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B73432-198E-4897-A3D1-C29687EC4A51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D9C1C4-3DF4-4F13-BC83-285C46F0E027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17CCBAF-D9CD-48C6-BEA1-2651DE730419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E50FAA-64C3-416E-A1D4-1220E73D8066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E163991-C284-49D1-900F-334F6A40CB97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8424715-AB54-4E31-A987-2CC85213C5DD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4F42A4A-C1B1-437E-8BC5-379EBA5280F0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7626D76-61D0-471C-A197-0CDA634FE4E2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86CED0-538C-4230-9F50-31432CFA4FE9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AE57657-B633-4B5E-AFD8-EEAFA6DBB883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827BBEF-3B23-4F07-BC1F-D3126DD2D130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75DFA1-8D16-45BB-9A14-3E1DCABE012F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14A755-BA27-43CF-9B7A-567554FFFEB2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D36E22-E1AD-4E4D-BDC6-507ED5CFE2BF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3D79776-2DCA-49D4-A5FD-7A4BACD521BC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8B4109-916D-4712-BB6E-15E0A57D0EB4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85E5A35-48DB-4582-A945-F2C2B376EFEF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772FCE6-CC3A-4EA5-AE7E-2E0BE328C856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38B425-9C59-428D-9BAF-86E44D1980EE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D6FD657-0A78-47B6-B392-12623ED4AF2C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581400" y="685800"/>
            <a:ext cx="5561013" cy="33528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147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81600" y="4038600"/>
            <a:ext cx="3960813" cy="17526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fld id="{9946E871-298D-433F-BCFC-D8BBFA44C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C033A-7892-4886-946D-DC83284AE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533400"/>
            <a:ext cx="19050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5626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C8698-E502-4087-98A2-058B46F67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34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257800" y="1981200"/>
            <a:ext cx="37338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F6ED7-4E53-49A5-89D6-8D213732A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3F67E-B027-4490-A040-65010676E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01FAE-162F-42F9-8FEA-8AD859BAD0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55872-0DE1-41B0-B3DE-304E8FE42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CD660-05C8-44B0-855D-EF7DD3289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D03F0-6B9F-45DA-9C3B-DD31A7A47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4D99B-E5BD-4141-9193-03956E522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C1D0B-5F6D-4E1D-9BBF-1DC5EF8D7A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24E71-C02B-4FE4-A349-AA0FAE615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36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37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37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BEB9E0B5-453F-4A85-BEC6-B079A1AA9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0" name="Picture 6" descr="strtegic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21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981200"/>
            <a:ext cx="76200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du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0"/>
            <a:ext cx="2786082" cy="2214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1714500" y="2643188"/>
            <a:ext cx="5286375" cy="1428750"/>
          </a:xfrm>
        </p:spPr>
        <p:txBody>
          <a:bodyPr/>
          <a:lstStyle/>
          <a:p>
            <a:pPr eaLnBrk="1" hangingPunct="1">
              <a:defRPr/>
            </a:pPr>
            <a:r>
              <a:rPr lang="sr-Cyrl-CS" b="1" dirty="0" smtClean="0"/>
              <a:t>Босна и</a:t>
            </a:r>
            <a:br>
              <a:rPr lang="sr-Cyrl-CS" b="1" dirty="0" smtClean="0"/>
            </a:br>
            <a:r>
              <a:rPr lang="sr-Cyrl-CS" b="1" dirty="0" smtClean="0"/>
              <a:t>   Дубровник </a:t>
            </a:r>
            <a:endParaRPr lang="en-US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50" y="142875"/>
            <a:ext cx="2286000" cy="2000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4714884"/>
            <a:ext cx="2286016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2357430"/>
            <a:ext cx="2219317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4643446"/>
            <a:ext cx="1785950" cy="2024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214313"/>
            <a:ext cx="35718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3" y="142875"/>
            <a:ext cx="3652837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500" y="3500438"/>
            <a:ext cx="3357563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3500438"/>
            <a:ext cx="2357454" cy="3143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povelja kulina ba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549275"/>
            <a:ext cx="5616575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sr-Latn-CS" smtClean="0"/>
          </a:p>
        </p:txBody>
      </p:sp>
      <p:pic>
        <p:nvPicPr>
          <p:cNvPr id="34820" name="Picture 4" descr="bos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13" y="1428750"/>
            <a:ext cx="6286500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WordArt 5"/>
          <p:cNvSpPr>
            <a:spLocks noChangeArrowheads="1" noChangeShapeType="1" noTextEdit="1"/>
          </p:cNvSpPr>
          <p:nvPr/>
        </p:nvSpPr>
        <p:spPr bwMode="auto">
          <a:xfrm>
            <a:off x="3286125" y="642938"/>
            <a:ext cx="24288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r-Cyrl-C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Карта Европе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48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3 -0.05067  0.075 -0.08267  0.125 -0.08267  C 0.175 -0.08267  0.22 -0.05067  0.25 0  C 0.22 0.05067  0.175 0.08267  0.125 0.08267  C 0.075 0.08267  0.03 0.05067  0 0  Z" pathEditMode="relative" ptsTypes="">
                                      <p:cBhvr>
                                        <p:cTn id="17" dur="2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sarajev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1071563"/>
            <a:ext cx="6215063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WordArt 5"/>
          <p:cNvSpPr>
            <a:spLocks noChangeArrowheads="1" noChangeShapeType="1" noTextEdit="1"/>
          </p:cNvSpPr>
          <p:nvPr/>
        </p:nvSpPr>
        <p:spPr bwMode="auto">
          <a:xfrm>
            <a:off x="3357563" y="285750"/>
            <a:ext cx="31432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r-Cyrl-C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Сарајево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438" y="0"/>
            <a:ext cx="7929562" cy="71437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sr-Cyrl-CS" sz="3600" dirty="0" smtClean="0"/>
              <a:t>Дубровник</a:t>
            </a:r>
            <a:endParaRPr lang="en-US" sz="3600" dirty="0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214438" y="785813"/>
            <a:ext cx="7929562" cy="6072187"/>
          </a:xfrm>
          <a:solidFill>
            <a:schemeClr val="accent3">
              <a:lumMod val="90000"/>
            </a:schemeClr>
          </a:solidFill>
        </p:spPr>
        <p:txBody>
          <a:bodyPr/>
          <a:lstStyle/>
          <a:p>
            <a:pPr eaLnBrk="1" hangingPunct="1">
              <a:defRPr/>
            </a:pPr>
            <a:endParaRPr lang="sr-Latn-CS" sz="2800" b="1" dirty="0" smtClean="0"/>
          </a:p>
          <a:p>
            <a:pPr eaLnBrk="1" hangingPunct="1">
              <a:defRPr/>
            </a:pPr>
            <a:r>
              <a:rPr lang="sr-Cyrl-CS" sz="2800" b="1" dirty="0" smtClean="0"/>
              <a:t>Оснивање града</a:t>
            </a:r>
            <a:endParaRPr lang="sr-Cyrl-CS" sz="2000" b="1" dirty="0" smtClean="0"/>
          </a:p>
          <a:p>
            <a:pPr eaLnBrk="1" hangingPunct="1">
              <a:defRPr/>
            </a:pPr>
            <a:r>
              <a:rPr lang="sr-Cyrl-CS" sz="2400" dirty="0" smtClean="0"/>
              <a:t>Јужни Словени порушили приморске градове  </a:t>
            </a:r>
            <a:r>
              <a:rPr lang="sr-Cyrl-CS" sz="2400" b="1" dirty="0" smtClean="0"/>
              <a:t>Епидаурус  </a:t>
            </a:r>
            <a:r>
              <a:rPr lang="en-US" sz="2400" b="1" dirty="0" smtClean="0"/>
              <a:t>(</a:t>
            </a:r>
            <a:r>
              <a:rPr lang="sr-Cyrl-CS" sz="2400" b="1" dirty="0" smtClean="0"/>
              <a:t>Цавтата</a:t>
            </a:r>
            <a:r>
              <a:rPr lang="en-US" sz="2400" b="1" dirty="0" smtClean="0"/>
              <a:t>)</a:t>
            </a:r>
            <a:endParaRPr lang="sr-Cyrl-CS" sz="2400" b="1" dirty="0" smtClean="0"/>
          </a:p>
          <a:p>
            <a:pPr eaLnBrk="1" hangingPunct="1">
              <a:defRPr/>
            </a:pPr>
            <a:r>
              <a:rPr lang="sr-Cyrl-CS" sz="2400" dirty="0" smtClean="0"/>
              <a:t>Избеглице из Епидауруса у 7 веку  оснивају град </a:t>
            </a:r>
            <a:r>
              <a:rPr lang="sr-Cyrl-CS" sz="2400" b="1" dirty="0" smtClean="0"/>
              <a:t>Рагуз</a:t>
            </a:r>
            <a:r>
              <a:rPr lang="sr-Cyrl-RS" sz="2400" b="1" dirty="0" smtClean="0"/>
              <a:t>у</a:t>
            </a:r>
            <a:endParaRPr lang="sr-Cyrl-CS" sz="2400" b="1" dirty="0" smtClean="0"/>
          </a:p>
          <a:p>
            <a:pPr eaLnBrk="1" hangingPunct="1">
              <a:defRPr/>
            </a:pPr>
            <a:r>
              <a:rPr lang="sr-Cyrl-CS" sz="2400" dirty="0" smtClean="0"/>
              <a:t>Јужни Словени се досељавају и формирају насеље под називом</a:t>
            </a:r>
            <a:r>
              <a:rPr lang="en-US" sz="2400" dirty="0" smtClean="0"/>
              <a:t>  </a:t>
            </a:r>
            <a:r>
              <a:rPr lang="sr-Cyrl-CS" sz="2400" b="1" dirty="0" smtClean="0"/>
              <a:t>Дубровник – шума Дубрава</a:t>
            </a:r>
          </a:p>
          <a:p>
            <a:pPr eaLnBrk="1" hangingPunct="1">
              <a:defRPr/>
            </a:pPr>
            <a:r>
              <a:rPr lang="sr-Cyrl-CS" sz="2400" dirty="0" smtClean="0"/>
              <a:t>Два насеља раздваја морски канал</a:t>
            </a:r>
          </a:p>
          <a:p>
            <a:pPr eaLnBrk="1" hangingPunct="1">
              <a:defRPr/>
            </a:pPr>
            <a:r>
              <a:rPr lang="sr-Cyrl-CS" sz="2400" dirty="0" smtClean="0"/>
              <a:t>Временом се романи стапају и настаје сл</a:t>
            </a:r>
            <a:r>
              <a:rPr lang="en-US" sz="2400" dirty="0" smtClean="0"/>
              <a:t>o</a:t>
            </a:r>
            <a:r>
              <a:rPr lang="sr-Cyrl-CS" sz="2400" dirty="0" smtClean="0"/>
              <a:t>венски град Дубровник</a:t>
            </a:r>
          </a:p>
        </p:txBody>
      </p:sp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928670"/>
            <a:ext cx="785811" cy="78581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  <p:bldP spid="17411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428750" y="142875"/>
            <a:ext cx="7500938" cy="1071563"/>
          </a:xfrm>
          <a:solidFill>
            <a:schemeClr val="tx2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/>
          <a:lstStyle/>
          <a:p>
            <a:pPr>
              <a:defRPr/>
            </a:pPr>
            <a:r>
              <a:rPr lang="sr-Cyrl-CS" sz="3600" b="1" dirty="0" smtClean="0"/>
              <a:t>Град – држава </a:t>
            </a:r>
            <a:r>
              <a:rPr lang="sr-Cyrl-CS" sz="3200" b="1" dirty="0" smtClean="0"/>
              <a:t>од Стона до Суторине</a:t>
            </a:r>
            <a:r>
              <a:rPr lang="sr-Cyrl-CS" sz="2800" dirty="0" smtClean="0"/>
              <a:t/>
            </a:r>
            <a:br>
              <a:rPr lang="sr-Cyrl-CS" sz="2800" dirty="0" smtClean="0"/>
            </a:br>
            <a:endParaRPr lang="sr-Latn-CS" sz="2800" dirty="0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1259632" y="1357313"/>
            <a:ext cx="7776864" cy="5500687"/>
          </a:xfrm>
          <a:solidFill>
            <a:schemeClr val="bg1">
              <a:lumMod val="90000"/>
            </a:schemeClr>
          </a:solidFill>
          <a:ln w="28575">
            <a:solidFill>
              <a:srgbClr val="FFFF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sr-Cyrl-CS" sz="2000" dirty="0" smtClean="0"/>
              <a:t>До 13 века окружен српским територијама</a:t>
            </a:r>
            <a:r>
              <a:rPr lang="sr-Latn-CS" sz="2000" dirty="0" smtClean="0"/>
              <a:t> </a:t>
            </a:r>
            <a:r>
              <a:rPr lang="sr-Cyrl-CS" sz="2000" dirty="0" smtClean="0"/>
              <a:t>- добијао од  српских владара</a:t>
            </a:r>
            <a:r>
              <a:rPr lang="sr-Latn-CS" sz="2000" dirty="0" smtClean="0"/>
              <a:t> </a:t>
            </a:r>
            <a:r>
              <a:rPr lang="sr-Cyrl-CS" sz="2000" dirty="0" smtClean="0"/>
              <a:t>трговинске повластице и имао монопол над трговином сољу</a:t>
            </a:r>
            <a:r>
              <a:rPr lang="en-US" sz="2000" dirty="0" smtClean="0"/>
              <a:t>,</a:t>
            </a:r>
            <a:r>
              <a:rPr lang="sr-Cyrl-CS" sz="2000" dirty="0" smtClean="0"/>
              <a:t>за те повластице је плаћао </a:t>
            </a:r>
            <a:r>
              <a:rPr lang="sr-Cyrl-CS" sz="2000" b="1" dirty="0" smtClean="0"/>
              <a:t>светодмитровски</a:t>
            </a:r>
            <a:r>
              <a:rPr lang="sr-Latn-CS" sz="2000" dirty="0" smtClean="0"/>
              <a:t> </a:t>
            </a:r>
            <a:r>
              <a:rPr lang="sr-Cyrl-CS" sz="2000" dirty="0" smtClean="0"/>
              <a:t> или </a:t>
            </a:r>
            <a:r>
              <a:rPr lang="sr-Cyrl-CS" sz="2000" b="1" dirty="0" smtClean="0"/>
              <a:t>српски</a:t>
            </a:r>
            <a:r>
              <a:rPr lang="sr-Latn-CS" sz="2000" b="1" dirty="0" smtClean="0"/>
              <a:t> </a:t>
            </a:r>
            <a:r>
              <a:rPr lang="sr-Cyrl-CS" sz="2000" b="1" dirty="0" smtClean="0"/>
              <a:t> доходак</a:t>
            </a:r>
            <a:endParaRPr lang="sr-Latn-CS" sz="2000" b="1" dirty="0" smtClean="0"/>
          </a:p>
          <a:p>
            <a:pPr eaLnBrk="1" hangingPunct="1">
              <a:buFontTx/>
              <a:buNone/>
              <a:defRPr/>
            </a:pPr>
            <a:endParaRPr lang="sr-Cyrl-CS" sz="2000" dirty="0" smtClean="0"/>
          </a:p>
          <a:p>
            <a:pPr eaLnBrk="1" hangingPunct="1">
              <a:defRPr/>
            </a:pPr>
            <a:r>
              <a:rPr lang="sr-Cyrl-CS" sz="2000" b="1" dirty="0" smtClean="0"/>
              <a:t>Град од Стефана Душана 1333.године </a:t>
            </a:r>
            <a:r>
              <a:rPr lang="sr-Cyrl-CS" sz="2000" dirty="0" smtClean="0"/>
              <a:t>купује </a:t>
            </a:r>
            <a:r>
              <a:rPr lang="sr-Cyrl-CS" sz="2000" b="1" dirty="0" smtClean="0"/>
              <a:t>Стон</a:t>
            </a:r>
            <a:r>
              <a:rPr lang="sr-Cyrl-CS" sz="2000" dirty="0" smtClean="0"/>
              <a:t> и полуострво </a:t>
            </a:r>
            <a:r>
              <a:rPr lang="sr-Cyrl-CS" sz="2000" b="1" dirty="0" smtClean="0"/>
              <a:t>Пељешац</a:t>
            </a:r>
            <a:endParaRPr lang="sr-Latn-CS" sz="2000" b="1" dirty="0" smtClean="0"/>
          </a:p>
          <a:p>
            <a:pPr eaLnBrk="1" hangingPunct="1">
              <a:defRPr/>
            </a:pPr>
            <a:endParaRPr lang="sr-Latn-CS" sz="2000" dirty="0" smtClean="0"/>
          </a:p>
          <a:p>
            <a:pPr eaLnBrk="1" hangingPunct="1">
              <a:defRPr/>
            </a:pPr>
            <a:r>
              <a:rPr lang="sr-Cyrl-CS" sz="2000" dirty="0" smtClean="0"/>
              <a:t>Цар Урош уступа жупу Жрновицу</a:t>
            </a:r>
            <a:endParaRPr lang="sr-Latn-CS" sz="20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sr-Cyrl-CS" sz="2000" dirty="0" smtClean="0"/>
          </a:p>
          <a:p>
            <a:pPr eaLnBrk="1" hangingPunct="1">
              <a:defRPr/>
            </a:pPr>
            <a:r>
              <a:rPr lang="sr-Cyrl-CS" sz="2000" dirty="0" smtClean="0"/>
              <a:t>Дубровчани освојили </a:t>
            </a:r>
            <a:r>
              <a:rPr lang="sr-Cyrl-CS" sz="2000" b="1" dirty="0" smtClean="0"/>
              <a:t>острво Мљет</a:t>
            </a:r>
            <a:endParaRPr lang="sr-Latn-CS" sz="2000" b="1" dirty="0" smtClean="0"/>
          </a:p>
          <a:p>
            <a:pPr eaLnBrk="1" hangingPunct="1">
              <a:defRPr/>
            </a:pPr>
            <a:endParaRPr lang="sr-Cyrl-CS" sz="2000" dirty="0" smtClean="0"/>
          </a:p>
          <a:p>
            <a:pPr eaLnBrk="1" hangingPunct="1">
              <a:defRPr/>
            </a:pPr>
            <a:r>
              <a:rPr lang="sr-Cyrl-CS" sz="2000" dirty="0" smtClean="0"/>
              <a:t>Купују жупу </a:t>
            </a:r>
            <a:r>
              <a:rPr lang="sr-Cyrl-CS" sz="2000" b="1" dirty="0" smtClean="0"/>
              <a:t>Конавле</a:t>
            </a:r>
            <a:r>
              <a:rPr lang="sr-Cyrl-CS" sz="2000" dirty="0" smtClean="0"/>
              <a:t> од племића Вуковића и Раденовића</a:t>
            </a:r>
          </a:p>
          <a:p>
            <a:pPr eaLnBrk="1" hangingPunct="1">
              <a:defRPr/>
            </a:pPr>
            <a:r>
              <a:rPr lang="sr-Cyrl-CS" sz="2000" b="1" dirty="0" smtClean="0"/>
              <a:t>Државно уређење-република</a:t>
            </a:r>
            <a:r>
              <a:rPr lang="sr-Cyrl-CS" sz="2000" dirty="0" smtClean="0"/>
              <a:t>: </a:t>
            </a:r>
            <a:r>
              <a:rPr lang="sr-Cyrl-CS" sz="2000" b="1" dirty="0" smtClean="0"/>
              <a:t>кнез</a:t>
            </a:r>
            <a:r>
              <a:rPr lang="sr-Cyrl-CS" sz="2000" dirty="0" smtClean="0"/>
              <a:t> –мандат 1 месец, </a:t>
            </a:r>
            <a:r>
              <a:rPr lang="sr-Cyrl-CS" sz="2000" b="1" dirty="0" smtClean="0"/>
              <a:t>Мало</a:t>
            </a:r>
            <a:r>
              <a:rPr lang="sr-Cyrl-CS" sz="2000" dirty="0" smtClean="0"/>
              <a:t> </a:t>
            </a:r>
            <a:r>
              <a:rPr lang="sr-Cyrl-CS" sz="2000" b="1" dirty="0" smtClean="0"/>
              <a:t>веће </a:t>
            </a:r>
            <a:r>
              <a:rPr lang="sr-Cyrl-CS" sz="2000" dirty="0" smtClean="0"/>
              <a:t>(влада) и </a:t>
            </a:r>
            <a:r>
              <a:rPr lang="sr-Cyrl-CS" sz="2000" b="1" dirty="0" smtClean="0"/>
              <a:t>Велико веће </a:t>
            </a:r>
            <a:r>
              <a:rPr lang="sr-Cyrl-CS" sz="2000" dirty="0" smtClean="0"/>
              <a:t>(народна скупштина),</a:t>
            </a:r>
            <a:r>
              <a:rPr lang="sr-Cyrl-CS" sz="2000" b="1" dirty="0" smtClean="0"/>
              <a:t>Веће</a:t>
            </a:r>
            <a:r>
              <a:rPr lang="sr-Cyrl-CS" sz="2000" dirty="0" smtClean="0"/>
              <a:t> </a:t>
            </a:r>
            <a:r>
              <a:rPr lang="sr-Cyrl-CS" sz="2000" b="1" dirty="0" smtClean="0"/>
              <a:t>умољених</a:t>
            </a:r>
          </a:p>
          <a:p>
            <a:pPr eaLnBrk="1" hangingPunct="1">
              <a:defRPr/>
            </a:pPr>
            <a:endParaRPr lang="sr-Cyrl-CS" sz="2000" dirty="0" smtClean="0"/>
          </a:p>
          <a:p>
            <a:pPr eaLnBrk="1" hangingPunct="1">
              <a:defRPr/>
            </a:pPr>
            <a:endParaRPr lang="sr-Cyrl-CS" sz="2000" dirty="0" smtClean="0"/>
          </a:p>
          <a:p>
            <a:pPr eaLnBrk="1" hangingPunct="1">
              <a:buNone/>
              <a:defRPr/>
            </a:pPr>
            <a:endParaRPr lang="sr-Cyrl-CS" sz="2000" dirty="0" smtClean="0"/>
          </a:p>
          <a:p>
            <a:pPr eaLnBrk="1" hangingPunct="1">
              <a:buFontTx/>
              <a:buNone/>
              <a:defRPr/>
            </a:pPr>
            <a:r>
              <a:rPr lang="sr-Cyrl-CS" sz="2000" dirty="0" smtClean="0"/>
              <a:t>     </a:t>
            </a:r>
            <a:endParaRPr lang="en-US" sz="2000" dirty="0" smtClean="0"/>
          </a:p>
          <a:p>
            <a:pPr>
              <a:defRPr/>
            </a:pPr>
            <a:endParaRPr lang="sr-Latn-CS" sz="2000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k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13" y="2071688"/>
            <a:ext cx="6500812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7" descr="g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0"/>
            <a:ext cx="1428760" cy="1785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7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Dubrovnik_b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1285875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e/e9/Montage_of_major_Dubrovnik_landmark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6657975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03648" y="332656"/>
            <a:ext cx="2880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СТАРИ  ДЕО ГРАДА </a:t>
            </a:r>
            <a:endParaRPr lang="en-US" dirty="0"/>
          </a:p>
        </p:txBody>
      </p:sp>
    </p:spTree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1428750" y="357188"/>
            <a:ext cx="6916738" cy="1000125"/>
          </a:xfrm>
          <a:ln>
            <a:solidFill>
              <a:srgbClr val="92D050"/>
            </a:solidFill>
          </a:ln>
        </p:spPr>
        <p:txBody>
          <a:bodyPr/>
          <a:lstStyle/>
          <a:p>
            <a:pPr eaLnBrk="1" hangingPunct="1"/>
            <a:r>
              <a:rPr lang="sr-Latn-CS" sz="4000" smtClean="0"/>
              <a:t/>
            </a:r>
            <a:br>
              <a:rPr lang="sr-Latn-CS" sz="4000" smtClean="0"/>
            </a:br>
            <a:r>
              <a:rPr lang="sr-Cyrl-CS" sz="4000" smtClean="0"/>
              <a:t>Под страном влашћу</a:t>
            </a:r>
            <a:br>
              <a:rPr lang="sr-Cyrl-CS" sz="4000" smtClean="0"/>
            </a:br>
            <a:endParaRPr lang="en-US" sz="4000" smtClean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idx="1"/>
          </p:nvPr>
        </p:nvSpPr>
        <p:spPr>
          <a:xfrm>
            <a:off x="1357313" y="1500188"/>
            <a:ext cx="7000875" cy="4827587"/>
          </a:xfrm>
          <a:ln w="28575">
            <a:solidFill>
              <a:srgbClr val="92D050"/>
            </a:solidFill>
          </a:ln>
        </p:spPr>
        <p:txBody>
          <a:bodyPr/>
          <a:lstStyle/>
          <a:p>
            <a:pPr eaLnBrk="1" hangingPunct="1"/>
            <a:r>
              <a:rPr lang="sr-Cyrl-CS" sz="2800" dirty="0" smtClean="0"/>
              <a:t>До 1</a:t>
            </a:r>
            <a:r>
              <a:rPr lang="sr-Latn-CS" sz="2800" dirty="0" smtClean="0"/>
              <a:t>2</a:t>
            </a:r>
            <a:r>
              <a:rPr lang="sr-Cyrl-CS" sz="2800" dirty="0" smtClean="0"/>
              <a:t> века под Византијом</a:t>
            </a:r>
          </a:p>
          <a:p>
            <a:pPr eaLnBrk="1" hangingPunct="1"/>
            <a:r>
              <a:rPr lang="sr-Cyrl-CS" sz="2800" dirty="0" smtClean="0"/>
              <a:t>Од 1204. до 1358. под млетачком влашћу</a:t>
            </a:r>
          </a:p>
          <a:p>
            <a:pPr eaLnBrk="1" hangingPunct="1"/>
            <a:r>
              <a:rPr lang="sr-Cyrl-CS" sz="2800" dirty="0" smtClean="0"/>
              <a:t>Од 1358. до 1526. под угарском влашћу</a:t>
            </a:r>
          </a:p>
          <a:p>
            <a:pPr eaLnBrk="1" hangingPunct="1"/>
            <a:r>
              <a:rPr lang="sr-Cyrl-CS" sz="2800" dirty="0" smtClean="0"/>
              <a:t>Од 1526. до 1808. под турском влашћу</a:t>
            </a:r>
          </a:p>
          <a:p>
            <a:pPr eaLnBrk="1" hangingPunct="1"/>
            <a:r>
              <a:rPr lang="sr-Cyrl-CS" sz="2800" dirty="0" smtClean="0"/>
              <a:t>1808.год.Наполеон Бонапарта укинуо Дубровачку Републику.</a:t>
            </a:r>
          </a:p>
          <a:p>
            <a:pPr eaLnBrk="1" hangingPunct="1">
              <a:buFontTx/>
              <a:buNone/>
            </a:pPr>
            <a:r>
              <a:rPr lang="sr-Cyrl-CS" sz="2800" dirty="0" smtClean="0"/>
              <a:t>     Дубровник престаје да постоји као држава и налази се </a:t>
            </a:r>
          </a:p>
          <a:p>
            <a:pPr eaLnBrk="1" hangingPunct="1">
              <a:buFontTx/>
              <a:buNone/>
            </a:pPr>
            <a:r>
              <a:rPr lang="sr-Cyrl-CS" sz="2800" dirty="0" smtClean="0"/>
              <a:t>     у саставу Илирских провинција</a:t>
            </a:r>
          </a:p>
          <a:p>
            <a:pPr eaLnBrk="1" hangingPunct="1">
              <a:buFontTx/>
              <a:buNone/>
            </a:pPr>
            <a:endParaRPr lang="en-US" sz="2000" b="1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4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4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18437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1214438" y="0"/>
            <a:ext cx="7929562" cy="692696"/>
          </a:xfr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sr-Cyrl-RS" sz="4000" dirty="0" smtClean="0">
                <a:solidFill>
                  <a:srgbClr val="FFFF00"/>
                </a:solidFill>
              </a:rPr>
              <a:t>Постанак</a:t>
            </a:r>
            <a:r>
              <a:rPr lang="sr-Cyrl-RS" sz="4000" dirty="0" smtClean="0"/>
              <a:t> </a:t>
            </a:r>
            <a:r>
              <a:rPr lang="sr-Cyrl-CS" sz="4000" dirty="0" smtClean="0">
                <a:solidFill>
                  <a:srgbClr val="FFFF00"/>
                </a:solidFill>
              </a:rPr>
              <a:t>Босанске</a:t>
            </a:r>
            <a:r>
              <a:rPr lang="sr-Latn-CS" sz="4000" dirty="0" smtClean="0">
                <a:solidFill>
                  <a:srgbClr val="FFFF00"/>
                </a:solidFill>
              </a:rPr>
              <a:t> </a:t>
            </a:r>
            <a:r>
              <a:rPr lang="sr-Cyrl-CS" sz="4000" dirty="0" smtClean="0">
                <a:solidFill>
                  <a:srgbClr val="FFFF00"/>
                </a:solidFill>
              </a:rPr>
              <a:t>државе</a:t>
            </a:r>
            <a:endParaRPr lang="en-US" sz="4000" dirty="0" smtClean="0">
              <a:solidFill>
                <a:srgbClr val="FFFF00"/>
              </a:solidFill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idx="1"/>
          </p:nvPr>
        </p:nvSpPr>
        <p:spPr>
          <a:xfrm>
            <a:off x="1285875" y="692696"/>
            <a:ext cx="7858125" cy="6165304"/>
          </a:xfrm>
          <a:solidFill>
            <a:schemeClr val="accent3"/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pPr eaLnBrk="1" hangingPunct="1">
              <a:buFont typeface="Wingdings" pitchFamily="2" charset="2"/>
              <a:buChar char="q"/>
              <a:defRPr/>
            </a:pPr>
            <a:r>
              <a:rPr lang="sr-Cyrl-CS" sz="2400" b="1" u="sng" dirty="0" smtClean="0">
                <a:solidFill>
                  <a:srgbClr val="FF0000"/>
                </a:solidFill>
              </a:rPr>
              <a:t>Босна</a:t>
            </a:r>
            <a:r>
              <a:rPr lang="sr-Cyrl-CS" sz="2400" dirty="0" smtClean="0"/>
              <a:t> – </a:t>
            </a:r>
            <a:r>
              <a:rPr lang="sr-Cyrl-CS" sz="2400" b="1" dirty="0" smtClean="0"/>
              <a:t>прво се помиње као покрајна </a:t>
            </a:r>
            <a:r>
              <a:rPr lang="sr-Cyrl-CS" sz="2400" dirty="0" smtClean="0"/>
              <a:t>(географски простор)</a:t>
            </a:r>
            <a:r>
              <a:rPr lang="sr-Cyrl-CS" sz="2400" b="1" dirty="0" smtClean="0"/>
              <a:t> у оквиру Србије</a:t>
            </a:r>
            <a:r>
              <a:rPr lang="sr-Latn-CS" sz="2400" b="1" dirty="0" smtClean="0"/>
              <a:t> </a:t>
            </a:r>
            <a:r>
              <a:rPr lang="sr-Cyrl-CS" sz="2400" b="1" dirty="0" smtClean="0"/>
              <a:t>обухватала само горњи ток реке Босне</a:t>
            </a:r>
            <a:endParaRPr lang="sr-Latn-CS" sz="2400" b="1" dirty="0" smtClean="0"/>
          </a:p>
          <a:p>
            <a:pPr eaLnBrk="1" hangingPunct="1">
              <a:defRPr/>
            </a:pPr>
            <a:r>
              <a:rPr lang="sr-Cyrl-CS" sz="2400" dirty="0" smtClean="0"/>
              <a:t>Признавала власт </a:t>
            </a:r>
            <a:r>
              <a:rPr lang="sr-Latn-CS" sz="2400" dirty="0" smtClean="0"/>
              <a:t>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sr-Latn-CS" sz="2400" dirty="0" smtClean="0">
                <a:solidFill>
                  <a:srgbClr val="002060"/>
                </a:solidFill>
              </a:rPr>
              <a:t>      </a:t>
            </a:r>
            <a:r>
              <a:rPr lang="sr-Cyrl-CS" sz="2400" dirty="0" smtClean="0">
                <a:solidFill>
                  <a:srgbClr val="002060"/>
                </a:solidFill>
              </a:rPr>
              <a:t>Византије,</a:t>
            </a:r>
            <a:endParaRPr lang="sr-Latn-CS" sz="2400" dirty="0" smtClean="0">
              <a:solidFill>
                <a:srgbClr val="00206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sr-Latn-CS" sz="2400" dirty="0" smtClean="0">
                <a:solidFill>
                  <a:srgbClr val="002060"/>
                </a:solidFill>
              </a:rPr>
              <a:t>      </a:t>
            </a:r>
            <a:r>
              <a:rPr lang="sr-Cyrl-CS" sz="2400" dirty="0" smtClean="0">
                <a:solidFill>
                  <a:srgbClr val="002060"/>
                </a:solidFill>
              </a:rPr>
              <a:t>Дукље и </a:t>
            </a:r>
            <a:endParaRPr lang="sr-Latn-CS" sz="2400" dirty="0" smtClean="0">
              <a:solidFill>
                <a:srgbClr val="00206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sr-Latn-CS" sz="2400" dirty="0" smtClean="0">
                <a:solidFill>
                  <a:srgbClr val="002060"/>
                </a:solidFill>
              </a:rPr>
              <a:t>      </a:t>
            </a:r>
            <a:r>
              <a:rPr lang="sr-Cyrl-CS" sz="2400" dirty="0" smtClean="0">
                <a:solidFill>
                  <a:srgbClr val="002060"/>
                </a:solidFill>
              </a:rPr>
              <a:t>Мађарске</a:t>
            </a:r>
            <a:endParaRPr lang="sr-Latn-CS" sz="2400" dirty="0" smtClean="0">
              <a:solidFill>
                <a:srgbClr val="002060"/>
              </a:solidFill>
            </a:endParaRPr>
          </a:p>
          <a:p>
            <a:pPr eaLnBrk="1" hangingPunct="1">
              <a:defRPr/>
            </a:pPr>
            <a:r>
              <a:rPr lang="sr-Cyrl-CS" sz="2400" dirty="0" smtClean="0"/>
              <a:t>Као</a:t>
            </a:r>
            <a:r>
              <a:rPr lang="sr-Latn-CS" sz="2400" dirty="0" smtClean="0"/>
              <a:t> </a:t>
            </a:r>
            <a:r>
              <a:rPr lang="sr-Cyrl-CS" sz="2400" dirty="0" smtClean="0"/>
              <a:t>мађарски</a:t>
            </a:r>
            <a:r>
              <a:rPr lang="sr-Latn-CS" sz="2400" dirty="0" smtClean="0"/>
              <a:t> </a:t>
            </a:r>
            <a:r>
              <a:rPr lang="sr-Cyrl-CS" sz="2400" dirty="0" smtClean="0"/>
              <a:t>вазал Босном је владао</a:t>
            </a:r>
            <a:r>
              <a:rPr lang="sr-Latn-CS" sz="2400" dirty="0" smtClean="0"/>
              <a:t> </a:t>
            </a:r>
            <a:r>
              <a:rPr lang="sr-Cyrl-CS" sz="2400" dirty="0" smtClean="0"/>
              <a:t>средином</a:t>
            </a:r>
            <a:r>
              <a:rPr lang="sr-Latn-CS" sz="2400" dirty="0" smtClean="0"/>
              <a:t> 12. </a:t>
            </a:r>
            <a:r>
              <a:rPr lang="sr-Cyrl-CS" sz="2400" dirty="0" smtClean="0"/>
              <a:t>века</a:t>
            </a:r>
            <a:r>
              <a:rPr lang="sr-Latn-CS" sz="2400" dirty="0" smtClean="0"/>
              <a:t> </a:t>
            </a:r>
            <a:r>
              <a:rPr lang="sr-Cyrl-CS" sz="2400" dirty="0" smtClean="0"/>
              <a:t>бан</a:t>
            </a:r>
            <a:r>
              <a:rPr lang="sr-Latn-CS" sz="2400" dirty="0" smtClean="0"/>
              <a:t> </a:t>
            </a:r>
            <a:r>
              <a:rPr lang="sr-Cyrl-CS" sz="2400" dirty="0" smtClean="0"/>
              <a:t>Борић</a:t>
            </a:r>
            <a:r>
              <a:rPr lang="sr-Latn-CS" sz="2400" dirty="0" smtClean="0"/>
              <a:t>.</a:t>
            </a:r>
          </a:p>
          <a:p>
            <a:pPr eaLnBrk="1" hangingPunct="1">
              <a:defRPr/>
            </a:pPr>
            <a:r>
              <a:rPr lang="sr-Cyrl-CS" sz="2400" b="1" dirty="0" smtClean="0"/>
              <a:t>Византија</a:t>
            </a:r>
            <a:r>
              <a:rPr lang="sr-Latn-CS" sz="2400" b="1" dirty="0" smtClean="0"/>
              <a:t> </a:t>
            </a:r>
            <a:r>
              <a:rPr lang="sr-Cyrl-CS" sz="2400" b="1" dirty="0" smtClean="0"/>
              <a:t>је</a:t>
            </a:r>
            <a:r>
              <a:rPr lang="sr-Latn-CS" sz="2400" b="1" dirty="0" smtClean="0"/>
              <a:t> </a:t>
            </a:r>
            <a:r>
              <a:rPr lang="sr-Cyrl-CS" sz="2400" b="1" dirty="0" smtClean="0"/>
              <a:t>за</a:t>
            </a:r>
            <a:r>
              <a:rPr lang="sr-Latn-CS" sz="2400" b="1" dirty="0" smtClean="0"/>
              <a:t> </a:t>
            </a:r>
            <a:r>
              <a:rPr lang="sr-Cyrl-CS" sz="2400" b="1" dirty="0" smtClean="0"/>
              <a:t>бана</a:t>
            </a:r>
            <a:r>
              <a:rPr lang="sr-Latn-CS" sz="2400" b="1" dirty="0" smtClean="0"/>
              <a:t> </a:t>
            </a:r>
            <a:r>
              <a:rPr lang="sr-Cyrl-CS" sz="2400" b="1" dirty="0" smtClean="0"/>
              <a:t>устоличила</a:t>
            </a:r>
            <a:r>
              <a:rPr lang="sr-Latn-CS" sz="2400" b="1" dirty="0" smtClean="0"/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sr-Latn-CS" sz="2400" b="1" dirty="0" smtClean="0"/>
              <a:t>    </a:t>
            </a:r>
            <a:r>
              <a:rPr lang="sr-Cyrl-CS" sz="2400" b="1" dirty="0" smtClean="0"/>
              <a:t>Кулина бан </a:t>
            </a:r>
            <a:r>
              <a:rPr lang="en-US" sz="2400" b="1" dirty="0" smtClean="0"/>
              <a:t>(</a:t>
            </a:r>
            <a:r>
              <a:rPr lang="sr-Cyrl-CS" sz="2400" b="1" dirty="0" smtClean="0"/>
              <a:t>1180 – 1204</a:t>
            </a:r>
            <a:r>
              <a:rPr lang="en-US" sz="2400" b="1" dirty="0" smtClean="0"/>
              <a:t>)</a:t>
            </a:r>
            <a:r>
              <a:rPr lang="sr-Latn-CS" sz="2400" dirty="0" smtClean="0"/>
              <a:t>, </a:t>
            </a:r>
            <a:r>
              <a:rPr lang="sr-Cyrl-CS" sz="2400" dirty="0" smtClean="0"/>
              <a:t>али</a:t>
            </a:r>
            <a:r>
              <a:rPr lang="sr-Latn-CS" sz="2400" dirty="0" smtClean="0"/>
              <a:t> </a:t>
            </a:r>
            <a:r>
              <a:rPr lang="sr-Cyrl-CS" sz="2400" dirty="0" smtClean="0"/>
              <a:t>је</a:t>
            </a:r>
            <a:r>
              <a:rPr lang="sr-Latn-CS" sz="2400" dirty="0" smtClean="0"/>
              <a:t> </a:t>
            </a:r>
            <a:r>
              <a:rPr lang="sr-Cyrl-CS" sz="2400" dirty="0" smtClean="0"/>
              <a:t>он</a:t>
            </a:r>
            <a:r>
              <a:rPr lang="sr-Latn-CS" sz="2400" dirty="0" smtClean="0"/>
              <a:t> </a:t>
            </a:r>
            <a:r>
              <a:rPr lang="sr-Cyrl-CS" sz="2400" dirty="0" smtClean="0"/>
              <a:t>прешао</a:t>
            </a:r>
            <a:r>
              <a:rPr lang="sr-Latn-CS" sz="2400" dirty="0" smtClean="0"/>
              <a:t> </a:t>
            </a:r>
            <a:r>
              <a:rPr lang="sr-Cyrl-CS" sz="2400" dirty="0" smtClean="0"/>
              <a:t>на</a:t>
            </a:r>
            <a:r>
              <a:rPr lang="sr-Latn-CS" sz="2400" dirty="0" smtClean="0"/>
              <a:t> </a:t>
            </a:r>
            <a:r>
              <a:rPr lang="sr-Cyrl-CS" sz="2400" dirty="0" smtClean="0"/>
              <a:t>страну</a:t>
            </a:r>
            <a:r>
              <a:rPr lang="sr-Latn-CS" sz="2400" dirty="0" smtClean="0"/>
              <a:t> </a:t>
            </a:r>
            <a:r>
              <a:rPr lang="sr-Cyrl-CS" sz="2400" dirty="0" smtClean="0"/>
              <a:t>Мађарске и ратовао против Византије.</a:t>
            </a:r>
            <a:r>
              <a:rPr lang="sr-Latn-CS" sz="2400" dirty="0" smtClean="0"/>
              <a:t> </a:t>
            </a:r>
          </a:p>
          <a:p>
            <a:pPr eaLnBrk="1" hangingPunct="1">
              <a:defRPr/>
            </a:pPr>
            <a:r>
              <a:rPr lang="sr-Cyrl-CS" sz="2400" b="1" dirty="0" smtClean="0"/>
              <a:t>Од</a:t>
            </a:r>
            <a:r>
              <a:rPr lang="sr-Latn-CS" sz="2400" b="1" dirty="0" smtClean="0"/>
              <a:t> 13.</a:t>
            </a:r>
            <a:r>
              <a:rPr lang="sr-Cyrl-CS" sz="2400" b="1" dirty="0" smtClean="0"/>
              <a:t>века</a:t>
            </a:r>
            <a:r>
              <a:rPr lang="sr-Latn-CS" sz="2400" b="1" dirty="0" smtClean="0"/>
              <a:t> </a:t>
            </a:r>
            <a:r>
              <a:rPr lang="sr-Cyrl-CS" sz="2400" b="1" dirty="0" smtClean="0"/>
              <a:t>владају</a:t>
            </a:r>
            <a:r>
              <a:rPr lang="sr-Latn-CS" sz="2400" b="1" dirty="0" smtClean="0"/>
              <a:t> </a:t>
            </a:r>
            <a:r>
              <a:rPr lang="sr-Cyrl-CS" sz="2400" b="1" dirty="0" smtClean="0"/>
              <a:t>Котроманићи</a:t>
            </a:r>
            <a:r>
              <a:rPr lang="sr-Latn-CS" sz="2400" dirty="0" smtClean="0"/>
              <a:t>, </a:t>
            </a:r>
            <a:r>
              <a:rPr lang="sr-Cyrl-CS" sz="2400" dirty="0" smtClean="0"/>
              <a:t>за</a:t>
            </a:r>
            <a:r>
              <a:rPr lang="sr-Latn-CS" sz="2400" dirty="0" smtClean="0"/>
              <a:t> </a:t>
            </a:r>
            <a:r>
              <a:rPr lang="sr-Cyrl-CS" sz="2400" dirty="0" smtClean="0"/>
              <a:t>које</a:t>
            </a:r>
            <a:r>
              <a:rPr lang="sr-Latn-CS" sz="2400" dirty="0" smtClean="0"/>
              <a:t> </a:t>
            </a:r>
            <a:r>
              <a:rPr lang="sr-Cyrl-CS" sz="2400" dirty="0" smtClean="0"/>
              <a:t>се</a:t>
            </a:r>
            <a:r>
              <a:rPr lang="sr-Latn-CS" sz="2400" dirty="0" smtClean="0"/>
              <a:t> </a:t>
            </a:r>
            <a:r>
              <a:rPr lang="sr-Cyrl-CS" sz="2400" dirty="0" smtClean="0"/>
              <a:t>говорило</a:t>
            </a:r>
            <a:r>
              <a:rPr lang="sr-Latn-CS" sz="2400" dirty="0" smtClean="0"/>
              <a:t> </a:t>
            </a:r>
            <a:r>
              <a:rPr lang="sr-Cyrl-CS" sz="2400" dirty="0" smtClean="0"/>
              <a:t>да</a:t>
            </a:r>
            <a:r>
              <a:rPr lang="sr-Latn-CS" sz="2400" dirty="0" smtClean="0"/>
              <a:t> </a:t>
            </a:r>
            <a:r>
              <a:rPr lang="sr-Cyrl-CS" sz="2400" dirty="0" smtClean="0"/>
              <a:t>су</a:t>
            </a:r>
            <a:r>
              <a:rPr lang="sr-Latn-CS" sz="2400" dirty="0" smtClean="0"/>
              <a:t> </a:t>
            </a:r>
            <a:r>
              <a:rPr lang="sr-Cyrl-CS" sz="2400" dirty="0" smtClean="0"/>
              <a:t>немачког</a:t>
            </a:r>
            <a:r>
              <a:rPr lang="sr-Latn-CS" sz="2400" dirty="0" smtClean="0"/>
              <a:t> </a:t>
            </a:r>
            <a:r>
              <a:rPr lang="sr-Cyrl-CS" sz="2400" dirty="0" smtClean="0"/>
              <a:t>порекла</a:t>
            </a:r>
            <a:r>
              <a:rPr lang="sr-Latn-RS" sz="2400" dirty="0" smtClean="0"/>
              <a:t>,</a:t>
            </a:r>
            <a:r>
              <a:rPr lang="sr-Cyrl-RS" sz="2400" dirty="0" smtClean="0"/>
              <a:t> </a:t>
            </a:r>
            <a:r>
              <a:rPr lang="sr-Cyrl-RS" sz="2400" b="1" dirty="0" smtClean="0"/>
              <a:t>по</a:t>
            </a:r>
            <a:r>
              <a:rPr lang="sr-Cyrl-RS" sz="2400" dirty="0" smtClean="0"/>
              <a:t> </a:t>
            </a:r>
            <a:r>
              <a:rPr lang="sr-Cyrl-RS" sz="2400" b="1" dirty="0" smtClean="0"/>
              <a:t>Котроману Готу</a:t>
            </a:r>
            <a:endParaRPr lang="sr-Latn-CS" sz="2400" b="1" dirty="0" smtClean="0"/>
          </a:p>
          <a:p>
            <a:pPr eaLnBrk="1" hangingPunct="1">
              <a:buFontTx/>
              <a:buNone/>
              <a:defRPr/>
            </a:pPr>
            <a:endParaRPr lang="sr-Cyrl-CS" sz="1800" dirty="0" smtClean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0"/>
            <a:ext cx="952502" cy="642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274638"/>
            <a:ext cx="7416800" cy="654050"/>
          </a:xfrm>
        </p:spPr>
        <p:txBody>
          <a:bodyPr/>
          <a:lstStyle/>
          <a:p>
            <a:pPr eaLnBrk="1" hangingPunct="1"/>
            <a:r>
              <a:rPr lang="sr-Cyrl-CS" sz="2800" smtClean="0"/>
              <a:t>Трговачки и културни центар</a:t>
            </a:r>
            <a:endParaRPr lang="en-US" sz="280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1357313" y="928688"/>
            <a:ext cx="7500937" cy="5597525"/>
          </a:xfrm>
        </p:spPr>
        <p:txBody>
          <a:bodyPr/>
          <a:lstStyle/>
          <a:p>
            <a:pPr eaLnBrk="1" hangingPunct="1"/>
            <a:r>
              <a:rPr lang="sr-Cyrl-CS" sz="2000" dirty="0" smtClean="0"/>
              <a:t>Средњи век</a:t>
            </a:r>
            <a:endParaRPr lang="sr-Latn-CS" sz="1800" dirty="0" smtClean="0"/>
          </a:p>
          <a:p>
            <a:pPr eaLnBrk="1" hangingPunct="1"/>
            <a:r>
              <a:rPr lang="sr-Cyrl-CS" sz="2000" dirty="0" smtClean="0"/>
              <a:t>Главни трговачки центар Србије и Босне –посредничка трговина</a:t>
            </a:r>
            <a:r>
              <a:rPr lang="sr-Latn-CS" sz="2000" dirty="0" smtClean="0"/>
              <a:t>.</a:t>
            </a:r>
            <a:endParaRPr lang="sr-Cyrl-CS" sz="2000" dirty="0" smtClean="0"/>
          </a:p>
          <a:p>
            <a:pPr eaLnBrk="1" hangingPunct="1"/>
            <a:r>
              <a:rPr lang="sr-Cyrl-CS" sz="1800" b="1" dirty="0" smtClean="0">
                <a:solidFill>
                  <a:srgbClr val="FF0000"/>
                </a:solidFill>
              </a:rPr>
              <a:t>Извозио тканине, занатске производе, зачине, лекове, </a:t>
            </a:r>
          </a:p>
          <a:p>
            <a:pPr eaLnBrk="1" hangingPunct="1">
              <a:buFontTx/>
              <a:buNone/>
            </a:pPr>
            <a:r>
              <a:rPr lang="sr-Cyrl-CS" sz="1800" dirty="0" smtClean="0"/>
              <a:t>     </a:t>
            </a:r>
            <a:r>
              <a:rPr lang="sr-Cyrl-CS" sz="1800" b="1" dirty="0" smtClean="0">
                <a:solidFill>
                  <a:srgbClr val="7030A0"/>
                </a:solidFill>
              </a:rPr>
              <a:t>а увозио мед, восак, кожу, крзно, метале  </a:t>
            </a:r>
            <a:r>
              <a:rPr lang="en-US" sz="1800" b="1" dirty="0" smtClean="0">
                <a:solidFill>
                  <a:srgbClr val="7030A0"/>
                </a:solidFill>
              </a:rPr>
              <a:t>(</a:t>
            </a:r>
            <a:r>
              <a:rPr lang="sr-Cyrl-CS" sz="1800" b="1" dirty="0" smtClean="0">
                <a:solidFill>
                  <a:srgbClr val="7030A0"/>
                </a:solidFill>
              </a:rPr>
              <a:t>сребро, олово.бакар</a:t>
            </a:r>
            <a:r>
              <a:rPr lang="en-US" sz="1800" b="1" dirty="0" smtClean="0">
                <a:solidFill>
                  <a:srgbClr val="7030A0"/>
                </a:solidFill>
              </a:rPr>
              <a:t>)</a:t>
            </a:r>
          </a:p>
          <a:p>
            <a:pPr eaLnBrk="1" hangingPunct="1"/>
            <a:r>
              <a:rPr lang="sr-Cyrl-CS" sz="1800" b="1" dirty="0" smtClean="0"/>
              <a:t>Дубровчани финансијери у Србији и Босни</a:t>
            </a:r>
            <a:r>
              <a:rPr lang="sr-Cyrl-CS" sz="1800" dirty="0" smtClean="0"/>
              <a:t>, закупници рудника,</a:t>
            </a:r>
          </a:p>
          <a:p>
            <a:pPr eaLnBrk="1" hangingPunct="1">
              <a:buFontTx/>
              <a:buNone/>
            </a:pPr>
            <a:r>
              <a:rPr lang="sr-Latn-CS" sz="1800" dirty="0" smtClean="0"/>
              <a:t>      </a:t>
            </a:r>
            <a:r>
              <a:rPr lang="sr-Cyrl-CS" sz="1800" dirty="0" smtClean="0"/>
              <a:t>топионица, владарских царина, дажбина у трговинама,</a:t>
            </a:r>
          </a:p>
          <a:p>
            <a:pPr eaLnBrk="1" hangingPunct="1">
              <a:buFontTx/>
              <a:buNone/>
            </a:pPr>
            <a:r>
              <a:rPr lang="sr-Latn-CS" sz="1800" dirty="0" smtClean="0"/>
              <a:t>     </a:t>
            </a:r>
            <a:r>
              <a:rPr lang="sr-Cyrl-CS" sz="1800" dirty="0" smtClean="0"/>
              <a:t>снабдевачи рудника опремом.</a:t>
            </a:r>
          </a:p>
          <a:p>
            <a:pPr eaLnBrk="1" hangingPunct="1"/>
            <a:r>
              <a:rPr lang="sr-Cyrl-CS" sz="1800" dirty="0" smtClean="0"/>
              <a:t>У рударским градовима имали су поверенике, а понекада и колоније својих грађана.</a:t>
            </a:r>
          </a:p>
          <a:p>
            <a:pPr eaLnBrk="1" hangingPunct="1"/>
            <a:r>
              <a:rPr lang="sr-Cyrl-CS" sz="1800" dirty="0" smtClean="0"/>
              <a:t>Од српске  локалне власти и владара узимали су у закуп земљу у залеђу Дубровника за коју су плаћали</a:t>
            </a:r>
            <a:r>
              <a:rPr lang="sr-Latn-CS" sz="1800" dirty="0" smtClean="0"/>
              <a:t> </a:t>
            </a:r>
            <a:r>
              <a:rPr lang="sr-Cyrl-CS" sz="1800" dirty="0" smtClean="0"/>
              <a:t>закупнину – </a:t>
            </a:r>
            <a:r>
              <a:rPr lang="sr-Latn-CS" sz="1800" dirty="0" smtClean="0"/>
              <a:t> </a:t>
            </a:r>
            <a:r>
              <a:rPr lang="sr-Cyrl-CS" sz="1800" b="1" dirty="0" smtClean="0"/>
              <a:t>могриш</a:t>
            </a:r>
            <a:r>
              <a:rPr lang="sr-Cyrl-CS" sz="1800" dirty="0" smtClean="0"/>
              <a:t>.</a:t>
            </a:r>
          </a:p>
          <a:p>
            <a:pPr eaLnBrk="1" hangingPunct="1"/>
            <a:r>
              <a:rPr lang="sr-Cyrl-CS" sz="1800" b="1" i="1" dirty="0" smtClean="0"/>
              <a:t>Културни центар – ширио културна достигнућа хуманизма и ренесансе у 15 и 16 веку.</a:t>
            </a:r>
            <a:endParaRPr lang="en-US" sz="1800" b="1" i="1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karta dubrovni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38" y="1143000"/>
            <a:ext cx="62865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WordArt 5"/>
          <p:cNvSpPr>
            <a:spLocks noChangeArrowheads="1" noChangeShapeType="1" noTextEdit="1"/>
          </p:cNvSpPr>
          <p:nvPr/>
        </p:nvSpPr>
        <p:spPr bwMode="auto">
          <a:xfrm>
            <a:off x="3995738" y="333375"/>
            <a:ext cx="19812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r-Cyrl-C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План грда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6 0.008  0.011 0.01467  0.015 0.02267  C 0.02 0.01467  0.024 0.008  0.03 0  C 0.065 -0.04667  0.107 -0.06667  0.124 -0.04533  C 0.14 -0.02267  0.125 0.03333  0.09 0.08  C 0.084 0.08667  0.079 0.09333  0.073 0.1  C 0.079 0.10533  0.084 0.112  0.09 0.12  C 0.125 0.16667  0.14 0.22267  0.124 0.244  C 0.107 0.26667  0.065 0.24667  0.03 0.2  C 0.024 0.192  0.02 0.18533  0.015 0.17733  C 0.011 0.18533  0.006 0.192  0 0.2  C -0.035 0.24667  -0.077 0.26667  -0.094 0.244  C -0.11 0.22267  -0.095 0.16667  -0.06 0.12  C -0.054 0.112  -0.049 0.10533  -0.043 0.1  C -0.049 0.09333  -0.054 0.08667  -0.06 0.08  C -0.095 0.03333  -0.11 -0.02267  -0.094 -0.04533  C -0.077 -0.06667  -0.035 -0.04667  0 0  Z" pathEditMode="relative" ptsTypes="">
                                      <p:cBhvr>
                                        <p:cTn id="11" dur="2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Dub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313" y="1857375"/>
            <a:ext cx="65722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WordArt 6"/>
          <p:cNvSpPr>
            <a:spLocks noChangeArrowheads="1" noChangeShapeType="1" noTextEdit="1"/>
          </p:cNvSpPr>
          <p:nvPr/>
        </p:nvSpPr>
        <p:spPr bwMode="auto">
          <a:xfrm>
            <a:off x="2357422" y="571480"/>
            <a:ext cx="4486275" cy="8747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sr-Cyrl-CS" sz="3600" i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Панорама</a:t>
            </a:r>
            <a:r>
              <a:rPr lang="sr-Cyrl-C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 </a:t>
            </a:r>
            <a:r>
              <a:rPr lang="sr-Latn-C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   </a:t>
            </a:r>
            <a:r>
              <a:rPr lang="sr-Cyrl-C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Дубровника</a:t>
            </a:r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337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714625" y="332656"/>
            <a:ext cx="6072188" cy="1381844"/>
          </a:xfrm>
          <a:solidFill>
            <a:schemeClr val="accent1"/>
          </a:solidFill>
          <a:ln w="38100">
            <a:solidFill>
              <a:srgbClr val="FFFF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sr-Cyrl-CS" sz="2400" b="1" dirty="0" smtClean="0">
                <a:solidFill>
                  <a:srgbClr val="FFFF00"/>
                </a:solidFill>
              </a:rPr>
              <a:t>Стјепан </a:t>
            </a:r>
            <a:r>
              <a:rPr lang="en-US" sz="2400" b="1" dirty="0" smtClean="0">
                <a:solidFill>
                  <a:srgbClr val="FFFF00"/>
                </a:solidFill>
              </a:rPr>
              <a:t>II</a:t>
            </a:r>
            <a:r>
              <a:rPr lang="sr-Cyrl-CS" sz="2400" b="1" dirty="0" smtClean="0">
                <a:solidFill>
                  <a:srgbClr val="FFFF00"/>
                </a:solidFill>
              </a:rPr>
              <a:t> Котроманић (1322–1353)</a:t>
            </a:r>
            <a:endParaRPr lang="en-US" sz="2400" b="1" dirty="0" smtClean="0">
              <a:solidFill>
                <a:srgbClr val="FFFF00"/>
              </a:solidFill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sz="half" idx="1"/>
          </p:nvPr>
        </p:nvSpPr>
        <p:spPr>
          <a:xfrm>
            <a:off x="1785938" y="1844824"/>
            <a:ext cx="7072312" cy="4870301"/>
          </a:xfrm>
          <a:ln>
            <a:solidFill>
              <a:srgbClr val="92D050"/>
            </a:solidFill>
          </a:ln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sr-Latn-CS" sz="2000" b="1" dirty="0" smtClean="0"/>
          </a:p>
          <a:p>
            <a:pPr eaLnBrk="1" hangingPunct="1"/>
            <a:r>
              <a:rPr lang="sr-Cyrl-CS" sz="2400" b="1" dirty="0" smtClean="0"/>
              <a:t>Династија Котроманића – 13.век</a:t>
            </a:r>
            <a:endParaRPr lang="sr-Latn-CS" sz="2400" b="1" dirty="0" smtClean="0"/>
          </a:p>
          <a:p>
            <a:pPr eaLnBrk="1" hangingPunct="1"/>
            <a:endParaRPr lang="sr-Latn-CS" sz="2000" b="1" dirty="0" smtClean="0"/>
          </a:p>
          <a:p>
            <a:pPr eaLnBrk="1" hangingPunct="1"/>
            <a:r>
              <a:rPr lang="sr-Cyrl-CS" sz="1800" b="1" u="sng" dirty="0" smtClean="0">
                <a:solidFill>
                  <a:srgbClr val="7030A0"/>
                </a:solidFill>
              </a:rPr>
              <a:t>Стјепан </a:t>
            </a:r>
            <a:r>
              <a:rPr lang="en-US" sz="1800" b="1" u="sng" dirty="0" smtClean="0">
                <a:solidFill>
                  <a:srgbClr val="7030A0"/>
                </a:solidFill>
              </a:rPr>
              <a:t>II</a:t>
            </a:r>
            <a:r>
              <a:rPr lang="sr-Cyrl-CS" sz="1800" b="1" u="sng" dirty="0" smtClean="0">
                <a:solidFill>
                  <a:srgbClr val="7030A0"/>
                </a:solidFill>
              </a:rPr>
              <a:t> Котроманић (1322–1353) </a:t>
            </a:r>
            <a:r>
              <a:rPr lang="sr-Cyrl-CS" sz="1800" b="1" dirty="0" smtClean="0"/>
              <a:t>ширење Босне</a:t>
            </a:r>
            <a:r>
              <a:rPr lang="sr-Latn-CS" sz="1800" b="1" dirty="0" smtClean="0"/>
              <a:t> </a:t>
            </a:r>
            <a:r>
              <a:rPr lang="sr-Cyrl-CS" sz="1800" dirty="0" smtClean="0"/>
              <a:t>-</a:t>
            </a:r>
            <a:r>
              <a:rPr lang="sr-Latn-CS" sz="1800" dirty="0" smtClean="0"/>
              <a:t> </a:t>
            </a:r>
            <a:r>
              <a:rPr lang="sr-Cyrl-CS" sz="1800" dirty="0" smtClean="0"/>
              <a:t>сукоби са Мађарима и Хрватима</a:t>
            </a:r>
          </a:p>
          <a:p>
            <a:pPr eaLnBrk="1" hangingPunct="1">
              <a:buNone/>
            </a:pPr>
            <a:endParaRPr lang="sr-Cyrl-CS" sz="1800" dirty="0" smtClean="0"/>
          </a:p>
          <a:p>
            <a:pPr eaLnBrk="1" hangingPunct="1"/>
            <a:r>
              <a:rPr lang="sr-Cyrl-CS" sz="1800" b="1" dirty="0" smtClean="0"/>
              <a:t>Привредни успон,отвара руднике</a:t>
            </a:r>
            <a:endParaRPr lang="sr-Latn-CS" sz="1800" b="1" dirty="0" smtClean="0"/>
          </a:p>
          <a:p>
            <a:pPr eaLnBrk="1" hangingPunct="1"/>
            <a:endParaRPr lang="sr-Latn-CS" sz="1800" dirty="0" smtClean="0"/>
          </a:p>
          <a:p>
            <a:pPr eaLnBrk="1" hangingPunct="1"/>
            <a:r>
              <a:rPr lang="sr-Cyrl-CS" sz="1800" dirty="0" smtClean="0"/>
              <a:t>Испуњавао обавезе према Мађарима и 1324.године Босни припоијо Усор и Соли којима је тада владао Драгутинов син Владислав. Шири се на рачун Србије</a:t>
            </a:r>
            <a:endParaRPr lang="sr-Latn-CS" sz="1800" dirty="0" smtClean="0"/>
          </a:p>
          <a:p>
            <a:pPr eaLnBrk="1" hangingPunct="1"/>
            <a:endParaRPr lang="sr-Latn-CS" sz="1800" b="1" dirty="0" smtClean="0"/>
          </a:p>
          <a:p>
            <a:pPr eaLnBrk="1" hangingPunct="1"/>
            <a:r>
              <a:rPr lang="sr-Cyrl-CS" sz="2000" b="1" dirty="0" smtClean="0">
                <a:solidFill>
                  <a:srgbClr val="FF0000"/>
                </a:solidFill>
              </a:rPr>
              <a:t>Хвалио се како влада </a:t>
            </a:r>
            <a:r>
              <a:rPr lang="sr-Cyrl-CS" sz="1800" b="1" dirty="0" smtClean="0"/>
              <a:t>“од Саве до мора и од Цетине до Дрине </a:t>
            </a:r>
            <a:r>
              <a:rPr lang="sr-Cyrl-CS" sz="1800" b="1" dirty="0" smtClean="0"/>
              <a:t>“</a:t>
            </a:r>
            <a:endParaRPr lang="sr-Cyrl-CS" sz="1800" b="1" dirty="0" smtClean="0"/>
          </a:p>
          <a:p>
            <a:pPr eaLnBrk="1" hangingPunct="1"/>
            <a:endParaRPr lang="en-US" sz="1800" dirty="0" smtClean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428604"/>
            <a:ext cx="1071570" cy="1285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0312" y="0"/>
            <a:ext cx="6248151" cy="928688"/>
          </a:xfrm>
          <a:solidFill>
            <a:schemeClr val="accent1"/>
          </a:solidFill>
          <a:ln w="28575">
            <a:solidFill>
              <a:srgbClr val="00B050"/>
            </a:solidFill>
          </a:ln>
        </p:spPr>
        <p:txBody>
          <a:bodyPr anchor="b"/>
          <a:lstStyle/>
          <a:p>
            <a:pPr eaLnBrk="1" hangingPunct="1">
              <a:defRPr/>
            </a:pPr>
            <a:r>
              <a:rPr lang="sr-Cyrl-CS" sz="3600" b="1" dirty="0" smtClean="0">
                <a:solidFill>
                  <a:srgbClr val="FFFF00"/>
                </a:solidFill>
              </a:rPr>
              <a:t>Ширење-Успон Босне</a:t>
            </a:r>
            <a:endParaRPr lang="en-US" sz="3600" b="1" dirty="0" smtClean="0">
              <a:solidFill>
                <a:srgbClr val="FFFF00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357313" y="1052737"/>
            <a:ext cx="7500937" cy="5616352"/>
          </a:xfrm>
          <a:ln w="28575">
            <a:solidFill>
              <a:srgbClr val="00B0F0"/>
            </a:solidFill>
          </a:ln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sr-Cyrl-CS" sz="1800" dirty="0" smtClean="0"/>
          </a:p>
          <a:p>
            <a:pPr algn="ctr" eaLnBrk="1" hangingPunct="1">
              <a:defRPr/>
            </a:pPr>
            <a:r>
              <a:rPr lang="sr-Cyrl-CS" sz="2400" b="1" dirty="0" smtClean="0"/>
              <a:t>Твртко </a:t>
            </a:r>
            <a:r>
              <a:rPr lang="sr-Latn-CS" sz="2400" b="1" dirty="0" smtClean="0"/>
              <a:t>I</a:t>
            </a:r>
            <a:r>
              <a:rPr lang="en-US" sz="2400" b="1" dirty="0" smtClean="0"/>
              <a:t> </a:t>
            </a:r>
            <a:r>
              <a:rPr lang="sr-Cyrl-CS" sz="2400" b="1" dirty="0" smtClean="0"/>
              <a:t>Котроманић </a:t>
            </a:r>
            <a:r>
              <a:rPr lang="en-US" sz="2400" b="1" dirty="0" smtClean="0"/>
              <a:t>(</a:t>
            </a:r>
            <a:r>
              <a:rPr lang="sr-Cyrl-CS" sz="2400" b="1" dirty="0" smtClean="0"/>
              <a:t>1353 – 1391</a:t>
            </a:r>
            <a:r>
              <a:rPr lang="en-US" sz="2400" b="1" dirty="0" smtClean="0"/>
              <a:t>)</a:t>
            </a:r>
            <a:endParaRPr lang="sr-Latn-CS" sz="2400" b="1" dirty="0" smtClean="0"/>
          </a:p>
          <a:p>
            <a:pPr eaLnBrk="1" hangingPunct="1">
              <a:defRPr/>
            </a:pPr>
            <a:endParaRPr lang="sr-Cyrl-CS" sz="1800" b="1" dirty="0" smtClean="0"/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sr-Cyrl-CS" sz="1800" dirty="0" smtClean="0"/>
              <a:t>Ступио на престо са 15 година,па су му родитељи били савладари</a:t>
            </a:r>
            <a:r>
              <a:rPr lang="sr-Latn-CS" sz="1800" dirty="0" smtClean="0"/>
              <a:t>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sr-Cyrl-CS" sz="1800" dirty="0" smtClean="0"/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sr-Cyrl-CS" sz="1800" b="1" dirty="0" smtClean="0"/>
              <a:t>1373.године споразум са кнезом Лазаром – ослепљивање и освајања територије српског великаша Николе Алтомановића</a:t>
            </a:r>
            <a:r>
              <a:rPr lang="sr-Latn-CS" sz="1800" b="1" dirty="0" smtClean="0"/>
              <a:t>.</a:t>
            </a:r>
          </a:p>
          <a:p>
            <a:pPr eaLnBrk="1" hangingPunct="1">
              <a:buNone/>
              <a:defRPr/>
            </a:pPr>
            <a:endParaRPr lang="sr-Cyrl-CS" sz="1800" b="1" dirty="0" smtClean="0"/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sr-Cyrl-CS" sz="1800" dirty="0" smtClean="0"/>
              <a:t> </a:t>
            </a:r>
            <a:r>
              <a:rPr lang="sr-Cyrl-CS" sz="1800" b="1" dirty="0" smtClean="0">
                <a:solidFill>
                  <a:schemeClr val="accent6">
                    <a:lumMod val="75000"/>
                  </a:schemeClr>
                </a:solidFill>
              </a:rPr>
              <a:t>Горње Подриње,</a:t>
            </a:r>
            <a:r>
              <a:rPr lang="sr-Latn-CS" sz="1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r-Cyrl-CS" sz="1800" b="1" dirty="0" smtClean="0">
                <a:solidFill>
                  <a:schemeClr val="accent6">
                    <a:lumMod val="75000"/>
                  </a:schemeClr>
                </a:solidFill>
              </a:rPr>
              <a:t>део Полимља и манастир Милешева и област Гацког</a:t>
            </a:r>
            <a:endParaRPr lang="sr-Cyrl-CS" sz="1800" i="1" dirty="0" smtClean="0"/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sr-Cyrl-CS" sz="1800" b="1" dirty="0" smtClean="0"/>
              <a:t>Твртко се 1377. у манастиру Милешева крунисао </a:t>
            </a:r>
            <a:r>
              <a:rPr lang="en-US" sz="2400" b="1" dirty="0" smtClean="0"/>
              <a:t>“</a:t>
            </a:r>
            <a:r>
              <a:rPr lang="sr-Cyrl-CS" sz="1800" b="1" dirty="0" smtClean="0"/>
              <a:t>сугубим венцем</a:t>
            </a:r>
            <a:r>
              <a:rPr lang="en-US" sz="1800" b="1" dirty="0" smtClean="0"/>
              <a:t>” </a:t>
            </a:r>
            <a:r>
              <a:rPr lang="sr-Cyrl-RS" sz="1800" b="1" dirty="0" smtClean="0"/>
              <a:t>(двоструким)</a:t>
            </a:r>
            <a:r>
              <a:rPr lang="sr-Cyrl-CS" sz="1800" dirty="0" smtClean="0"/>
              <a:t> </a:t>
            </a:r>
            <a:r>
              <a:rPr lang="sr-Cyrl-CS" sz="1800" b="1" dirty="0" smtClean="0"/>
              <a:t>за краља Срба и Босне </a:t>
            </a:r>
            <a:r>
              <a:rPr lang="sr-Cyrl-CS" sz="1800" dirty="0" smtClean="0"/>
              <a:t>,праунук краља Драгутина ,,по бабине линије’’-Јелисавета</a:t>
            </a:r>
            <a:endParaRPr lang="sr-Cyrl-CS" sz="1800" b="1" dirty="0" smtClean="0"/>
          </a:p>
          <a:p>
            <a:pPr eaLnBrk="1" hangingPunct="1">
              <a:defRPr/>
            </a:pPr>
            <a:r>
              <a:rPr lang="sr-Cyrl-CS" sz="1800" dirty="0" smtClean="0"/>
              <a:t>без утицаја на догађаје у Србији</a:t>
            </a:r>
            <a:r>
              <a:rPr lang="sr-Latn-CS" sz="1800" dirty="0" smtClean="0"/>
              <a:t> </a:t>
            </a:r>
            <a:endParaRPr lang="sr-Cyrl-RS" sz="1800" dirty="0" smtClean="0"/>
          </a:p>
          <a:p>
            <a:pPr eaLnBrk="1" hangingPunct="1">
              <a:buNone/>
              <a:defRPr/>
            </a:pPr>
            <a:endParaRPr lang="sr-Latn-CS" sz="1800" dirty="0" smtClean="0"/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sr-Cyrl-CS" sz="1800" dirty="0" smtClean="0"/>
              <a:t>Прекинута освајања – изненадна смрт у 52.години живота.</a:t>
            </a:r>
            <a:endParaRPr lang="en-US" sz="1800" dirty="0" smtClean="0"/>
          </a:p>
        </p:txBody>
      </p:sp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0"/>
            <a:ext cx="1143008" cy="12858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14339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714375"/>
            <a:ext cx="6786563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1357313" y="214313"/>
            <a:ext cx="7572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Босанска држава (оивичена плавом бојом) за време Твртка I</a:t>
            </a:r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428750" y="357188"/>
            <a:ext cx="7543800" cy="1143000"/>
          </a:xfrm>
        </p:spPr>
        <p:txBody>
          <a:bodyPr/>
          <a:lstStyle/>
          <a:p>
            <a:pPr eaLnBrk="1" hangingPunct="1"/>
            <a:r>
              <a:rPr lang="sr-Cyrl-CS" sz="3200" b="1" smtClean="0"/>
              <a:t>Стефан Твртко </a:t>
            </a:r>
            <a:r>
              <a:rPr lang="en-US" sz="3200" b="1" smtClean="0"/>
              <a:t>I </a:t>
            </a:r>
            <a:r>
              <a:rPr lang="sr-Cyrl-CS" sz="3200" b="1" smtClean="0"/>
              <a:t>Котроманић</a:t>
            </a:r>
            <a:endParaRPr lang="en-US" sz="3200" smtClean="0"/>
          </a:p>
        </p:txBody>
      </p:sp>
      <p:sp>
        <p:nvSpPr>
          <p:cNvPr id="8195" name="Content Placeholder 2"/>
          <p:cNvSpPr>
            <a:spLocks noGrp="1"/>
          </p:cNvSpPr>
          <p:nvPr>
            <p:ph sz="half" idx="1"/>
          </p:nvPr>
        </p:nvSpPr>
        <p:spPr>
          <a:xfrm>
            <a:off x="1214438" y="1981200"/>
            <a:ext cx="4786312" cy="4233863"/>
          </a:xfrm>
        </p:spPr>
        <p:txBody>
          <a:bodyPr/>
          <a:lstStyle/>
          <a:p>
            <a:pPr eaLnBrk="1" hangingPunct="1"/>
            <a:r>
              <a:rPr lang="sr-Cyrl-CS" sz="1800" b="1" dirty="0" smtClean="0"/>
              <a:t>Стефан Твртко </a:t>
            </a:r>
            <a:r>
              <a:rPr lang="en-US" sz="1800" b="1" dirty="0" smtClean="0"/>
              <a:t>I </a:t>
            </a:r>
            <a:r>
              <a:rPr lang="sr-Cyrl-CS" sz="1800" b="1" dirty="0" smtClean="0"/>
              <a:t>Котроманић</a:t>
            </a:r>
            <a:r>
              <a:rPr lang="sr-Cyrl-CS" sz="1800" dirty="0" smtClean="0"/>
              <a:t> (рођен 1338, </a:t>
            </a:r>
            <a:endParaRPr lang="sr-Latn-CS" sz="1800" dirty="0" smtClean="0"/>
          </a:p>
          <a:p>
            <a:pPr eaLnBrk="1" hangingPunct="1"/>
            <a:r>
              <a:rPr lang="sr-Cyrl-CS" sz="1800" dirty="0" smtClean="0"/>
              <a:t>бан од 1353,</a:t>
            </a:r>
            <a:endParaRPr lang="sr-Latn-CS" sz="1800" dirty="0" smtClean="0"/>
          </a:p>
          <a:p>
            <a:pPr eaLnBrk="1" hangingPunct="1"/>
            <a:r>
              <a:rPr lang="sr-Cyrl-CS" sz="1800" dirty="0" smtClean="0"/>
              <a:t> </a:t>
            </a:r>
            <a:r>
              <a:rPr lang="sr-Cyrl-CS" sz="1800" b="1" dirty="0" smtClean="0"/>
              <a:t>краљ од 1377</a:t>
            </a:r>
            <a:r>
              <a:rPr lang="sr-Cyrl-CS" sz="1800" dirty="0" smtClean="0"/>
              <a:t>, умро 1391. године) </a:t>
            </a:r>
            <a:endParaRPr lang="sr-Latn-CS" sz="1800" dirty="0" smtClean="0"/>
          </a:p>
          <a:p>
            <a:pPr eaLnBrk="1" hangingPunct="1"/>
            <a:r>
              <a:rPr lang="sr-Cyrl-CS" sz="1800" dirty="0" smtClean="0"/>
              <a:t>био је један од најзначајнијих владара средњовековне Босне.</a:t>
            </a:r>
          </a:p>
          <a:p>
            <a:pPr eaLnBrk="1" hangingPunct="1"/>
            <a:r>
              <a:rPr lang="sr-Cyrl-CS" sz="1800" dirty="0" smtClean="0"/>
              <a:t>Успео је да постане краљ Босне, а крунисао се и за краља Србије (тада је себи </a:t>
            </a:r>
            <a:r>
              <a:rPr lang="sr-Cyrl-CS" sz="1800" b="1" dirty="0" smtClean="0"/>
              <a:t>додао име Стефан</a:t>
            </a:r>
            <a:r>
              <a:rPr lang="sr-Cyrl-CS" sz="1800" dirty="0" smtClean="0"/>
              <a:t>, династичко име свих Немањића, </a:t>
            </a:r>
            <a:endParaRPr lang="sr-Latn-CS" sz="1800" dirty="0" smtClean="0"/>
          </a:p>
          <a:p>
            <a:pPr eaLnBrk="1" hangingPunct="1"/>
            <a:r>
              <a:rPr lang="sr-Cyrl-CS" sz="1800" b="1" dirty="0" smtClean="0"/>
              <a:t>Узео титулу </a:t>
            </a:r>
            <a:r>
              <a:rPr lang="sr-Cyrl-CS" sz="1800" b="1" i="1" dirty="0" smtClean="0"/>
              <a:t>Срба, Босне, Приморја и Западних страна</a:t>
            </a:r>
            <a:r>
              <a:rPr lang="sr-Cyrl-CS" sz="1800" b="1" dirty="0" smtClean="0"/>
              <a:t>)</a:t>
            </a:r>
            <a:r>
              <a:rPr lang="sr-Cyrl-CS" sz="1800" dirty="0" smtClean="0"/>
              <a:t> иако никада није успоставио </a:t>
            </a:r>
            <a:r>
              <a:rPr lang="en-US" sz="1800" b="1" dirty="0" smtClean="0"/>
              <a:t>de facto </a:t>
            </a:r>
            <a:r>
              <a:rPr lang="sr-Cyrl-CS" sz="1800" b="1" dirty="0" smtClean="0"/>
              <a:t>власт у Србији</a:t>
            </a:r>
            <a:r>
              <a:rPr lang="sr-Cyrl-CS" sz="1800" dirty="0" smtClean="0"/>
              <a:t>.</a:t>
            </a:r>
          </a:p>
          <a:p>
            <a:pPr eaLnBrk="1" hangingPunct="1"/>
            <a:endParaRPr lang="en-US" sz="1800" dirty="0" smtClean="0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25" y="2071688"/>
            <a:ext cx="28622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428750" y="214313"/>
            <a:ext cx="7500938" cy="1143000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sr-Cyrl-CS" dirty="0" smtClean="0"/>
              <a:t>Привреда</a:t>
            </a:r>
            <a:endParaRPr lang="en-US" dirty="0" smtClean="0"/>
          </a:p>
        </p:txBody>
      </p:sp>
      <p:sp>
        <p:nvSpPr>
          <p:cNvPr id="9219" name="Content Placeholder 2"/>
          <p:cNvSpPr>
            <a:spLocks noGrp="1"/>
          </p:cNvSpPr>
          <p:nvPr>
            <p:ph sz="half" idx="1"/>
          </p:nvPr>
        </p:nvSpPr>
        <p:spPr>
          <a:xfrm>
            <a:off x="1285875" y="1600200"/>
            <a:ext cx="4786313" cy="5114925"/>
          </a:xfrm>
          <a:solidFill>
            <a:schemeClr val="tx2">
              <a:lumMod val="40000"/>
              <a:lumOff val="60000"/>
            </a:schemeClr>
          </a:solidFill>
          <a:ln w="28575">
            <a:solidFill>
              <a:srgbClr val="00B050"/>
            </a:solidFill>
          </a:ln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sr-Cyrl-CS" sz="2000" b="1" dirty="0" smtClean="0"/>
              <a:t>Земљорадња и сточарство </a:t>
            </a:r>
            <a:endParaRPr lang="sr-Latn-CS" sz="20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sr-Cyrl-CS" sz="2000" b="1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sr-Cyrl-CS" sz="2000" b="1" dirty="0" smtClean="0"/>
              <a:t>Рударство – </a:t>
            </a:r>
            <a:r>
              <a:rPr lang="sr-Cyrl-CS" sz="2000" dirty="0" smtClean="0"/>
              <a:t>рудници сребра и </a:t>
            </a:r>
            <a:endParaRPr lang="sr-Latn-CS" sz="20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sr-Latn-CS" sz="2000" dirty="0" smtClean="0"/>
              <a:t>     </a:t>
            </a:r>
            <a:r>
              <a:rPr lang="sr-Cyrl-CS" sz="2000" dirty="0" smtClean="0"/>
              <a:t>обојених метала</a:t>
            </a:r>
            <a:endParaRPr lang="sr-Latn-CS" sz="2000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sr-Latn-CS" sz="2000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sr-Cyrl-CS" sz="2000" dirty="0" smtClean="0"/>
              <a:t>Трговачки центар </a:t>
            </a:r>
            <a:r>
              <a:rPr lang="sr-Latn-CS" sz="2000" dirty="0" smtClean="0"/>
              <a:t>: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sr-Cyrl-CS" sz="2000" b="1" dirty="0" smtClean="0"/>
              <a:t>Дријева </a:t>
            </a:r>
            <a:r>
              <a:rPr lang="en-US" sz="2000" b="1" dirty="0" smtClean="0"/>
              <a:t>(</a:t>
            </a:r>
            <a:r>
              <a:rPr lang="sr-Cyrl-CS" sz="2000" b="1" dirty="0" smtClean="0"/>
              <a:t>Габела </a:t>
            </a:r>
            <a:r>
              <a:rPr lang="en-US" sz="2000" b="1" dirty="0" smtClean="0"/>
              <a:t>)</a:t>
            </a:r>
            <a:r>
              <a:rPr lang="sr-Cyrl-CS" sz="2000" b="1" dirty="0" smtClean="0"/>
              <a:t> на Неретви</a:t>
            </a:r>
            <a:endParaRPr lang="sr-Latn-CS" sz="2000" b="1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sr-Cyrl-CS" sz="2000" b="1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sr-Cyrl-CS" sz="2000" b="1" dirty="0" smtClean="0"/>
              <a:t>Најстарији рудници</a:t>
            </a:r>
            <a:r>
              <a:rPr lang="sr-Cyrl-CS" sz="2000" dirty="0" smtClean="0"/>
              <a:t>:</a:t>
            </a:r>
            <a:endParaRPr lang="sr-Latn-CS" sz="2000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sr-Cyrl-CS" sz="2000" b="1" dirty="0" smtClean="0">
                <a:solidFill>
                  <a:schemeClr val="accent6">
                    <a:lumMod val="75000"/>
                  </a:schemeClr>
                </a:solidFill>
              </a:rPr>
              <a:t>Остружница,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sr-Cyrl-CS" sz="2000" b="1" dirty="0" smtClean="0">
                <a:solidFill>
                  <a:schemeClr val="accent6">
                    <a:lumMod val="75000"/>
                  </a:schemeClr>
                </a:solidFill>
              </a:rPr>
              <a:t>Фојница,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sr-Cyrl-CS" sz="2000" b="1" dirty="0" smtClean="0">
                <a:solidFill>
                  <a:schemeClr val="accent6">
                    <a:lumMod val="75000"/>
                  </a:schemeClr>
                </a:solidFill>
              </a:rPr>
              <a:t>Олово и 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sr-Cyrl-CS" sz="2000" b="1" dirty="0" smtClean="0">
                <a:solidFill>
                  <a:schemeClr val="accent6">
                    <a:lumMod val="75000"/>
                  </a:schemeClr>
                </a:solidFill>
              </a:rPr>
              <a:t>Сребреница</a:t>
            </a:r>
          </a:p>
          <a:p>
            <a:pPr eaLnBrk="1" hangingPunct="1">
              <a:defRPr/>
            </a:pPr>
            <a:endParaRPr lang="en-US" sz="1800" dirty="0" smtClean="0"/>
          </a:p>
        </p:txBody>
      </p:sp>
      <p:pic>
        <p:nvPicPr>
          <p:cNvPr id="922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25" y="1643063"/>
            <a:ext cx="2795588" cy="502443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300192" y="623731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Надгробни споменик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16216" y="184482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dirty="0" smtClean="0"/>
              <a:t>Стећак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9219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71625" y="500063"/>
            <a:ext cx="7286625" cy="1143000"/>
          </a:xfrm>
          <a:solidFill>
            <a:schemeClr val="tx2">
              <a:lumMod val="40000"/>
              <a:lumOff val="60000"/>
            </a:schemeClr>
          </a:solidFill>
          <a:ln w="28575">
            <a:solidFill>
              <a:srgbClr val="92D05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sr-Cyrl-CS" sz="4000" b="1" dirty="0" smtClean="0">
                <a:solidFill>
                  <a:schemeClr val="accent6">
                    <a:lumMod val="75000"/>
                  </a:schemeClr>
                </a:solidFill>
              </a:rPr>
              <a:t>Друштво</a:t>
            </a:r>
            <a:r>
              <a:rPr lang="sr-Cyrl-CS" sz="4000" dirty="0" smtClean="0"/>
              <a:t> </a:t>
            </a:r>
            <a:endParaRPr lang="en-US" sz="4000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1500188" y="2071688"/>
            <a:ext cx="7286625" cy="4572000"/>
          </a:xfrm>
          <a:solidFill>
            <a:schemeClr val="tx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sr-Cyrl-CS" sz="1800" dirty="0" smtClean="0"/>
              <a:t> </a:t>
            </a:r>
            <a:endParaRPr lang="sr-Latn-CS" sz="1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sr-Latn-CS" sz="1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sr-Cyrl-CS" sz="1800" dirty="0" smtClean="0"/>
          </a:p>
          <a:p>
            <a:pPr eaLnBrk="1" hangingPunct="1">
              <a:defRPr/>
            </a:pPr>
            <a:r>
              <a:rPr lang="sr-Cyrl-CS" sz="2400" b="1" dirty="0" smtClean="0"/>
              <a:t>Племство – Властела</a:t>
            </a:r>
          </a:p>
          <a:p>
            <a:pPr eaLnBrk="1" hangingPunct="1">
              <a:defRPr/>
            </a:pPr>
            <a:r>
              <a:rPr lang="sr-Cyrl-CS" sz="2400" dirty="0" smtClean="0"/>
              <a:t>Посед властеле</a:t>
            </a:r>
            <a:r>
              <a:rPr lang="en-US" sz="2400" dirty="0" smtClean="0"/>
              <a:t> </a:t>
            </a:r>
            <a:r>
              <a:rPr lang="sr-Cyrl-CS" sz="2400" dirty="0" smtClean="0"/>
              <a:t>- племените баштине</a:t>
            </a:r>
          </a:p>
          <a:p>
            <a:pPr eaLnBrk="1" hangingPunct="1">
              <a:defRPr/>
            </a:pPr>
            <a:r>
              <a:rPr lang="sr-Cyrl-CS" sz="2400" dirty="0" smtClean="0"/>
              <a:t>Велики степен самосталности</a:t>
            </a:r>
          </a:p>
          <a:p>
            <a:pPr eaLnBrk="1" hangingPunct="1">
              <a:defRPr/>
            </a:pPr>
            <a:r>
              <a:rPr lang="sr-Cyrl-CS" sz="2400" b="1" dirty="0" smtClean="0"/>
              <a:t>Кметови</a:t>
            </a:r>
            <a:endParaRPr lang="sr-Latn-CS" sz="2400" b="1" dirty="0" smtClean="0"/>
          </a:p>
          <a:p>
            <a:pPr eaLnBrk="1" hangingPunct="1">
              <a:defRPr/>
            </a:pPr>
            <a:endParaRPr lang="sr-Latn-CS" sz="2400" dirty="0" smtClean="0"/>
          </a:p>
          <a:p>
            <a:pPr eaLnBrk="1" hangingPunct="1">
              <a:defRPr/>
            </a:pPr>
            <a:endParaRPr lang="sr-Cyrl-CS" sz="2400" dirty="0" smtClean="0"/>
          </a:p>
          <a:p>
            <a:pPr eaLnBrk="1" hangingPunct="1">
              <a:defRPr/>
            </a:pPr>
            <a:r>
              <a:rPr lang="en-US" sz="2400" dirty="0" smtClean="0"/>
              <a:t>“</a:t>
            </a:r>
            <a:r>
              <a:rPr lang="sr-Cyrl-CS" sz="2400" dirty="0" smtClean="0"/>
              <a:t> Вјерна служба</a:t>
            </a:r>
            <a:r>
              <a:rPr lang="en-US" sz="2400" dirty="0" smtClean="0"/>
              <a:t>”</a:t>
            </a:r>
            <a:r>
              <a:rPr lang="sr-Cyrl-CS" sz="2400" dirty="0" smtClean="0"/>
              <a:t> бану</a:t>
            </a:r>
            <a:r>
              <a:rPr lang="en-US" sz="2400" dirty="0" smtClean="0"/>
              <a:t>, </a:t>
            </a:r>
            <a:r>
              <a:rPr lang="sr-Cyrl-CS" sz="2400" dirty="0" smtClean="0"/>
              <a:t>а</a:t>
            </a:r>
            <a:r>
              <a:rPr lang="en-US" sz="2400" dirty="0" smtClean="0"/>
              <a:t> </a:t>
            </a:r>
            <a:r>
              <a:rPr lang="sr-Cyrl-CS" sz="2400" dirty="0" smtClean="0"/>
              <a:t>бан се властели заклињао </a:t>
            </a:r>
            <a:r>
              <a:rPr lang="en-US" sz="2400" dirty="0" smtClean="0"/>
              <a:t>”</a:t>
            </a:r>
            <a:r>
              <a:rPr lang="sr-Cyrl-CS" sz="2400" dirty="0" smtClean="0"/>
              <a:t>вјером  господском</a:t>
            </a:r>
            <a:r>
              <a:rPr lang="en-US" sz="2400" dirty="0" smtClean="0"/>
              <a:t>”</a:t>
            </a:r>
            <a:endParaRPr lang="sr-Latn-CS" sz="2400" dirty="0" smtClean="0"/>
          </a:p>
          <a:p>
            <a:pPr eaLnBrk="1" hangingPunct="1">
              <a:buFontTx/>
              <a:buNone/>
              <a:defRPr/>
            </a:pPr>
            <a:endParaRPr lang="sr-Cyrl-CS" sz="2400" dirty="0" smtClean="0"/>
          </a:p>
          <a:p>
            <a:pPr eaLnBrk="1" hangingPunct="1">
              <a:defRPr/>
            </a:pPr>
            <a:endParaRPr lang="en-US" sz="1800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/>
      <p:bldP spid="15362" grpId="1" animBg="1"/>
      <p:bldP spid="15363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75" y="0"/>
            <a:ext cx="7858125" cy="857250"/>
          </a:xfrm>
          <a:solidFill>
            <a:schemeClr val="bg1">
              <a:lumMod val="75000"/>
            </a:schemeClr>
          </a:solidFill>
          <a:ln w="28575"/>
        </p:spPr>
        <p:txBody>
          <a:bodyPr/>
          <a:lstStyle/>
          <a:p>
            <a:pPr eaLnBrk="1" hangingPunct="1">
              <a:defRPr/>
            </a:pPr>
            <a:r>
              <a:rPr lang="sr-Cyrl-CS" sz="3600" b="1" dirty="0" smtClean="0">
                <a:solidFill>
                  <a:srgbClr val="FFFF00"/>
                </a:solidFill>
              </a:rPr>
              <a:t>Црква босанска-јеретичка</a:t>
            </a:r>
            <a:endParaRPr lang="en-US" sz="3600" b="1" dirty="0" smtClean="0">
              <a:solidFill>
                <a:srgbClr val="FFFF0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214438" y="857250"/>
            <a:ext cx="7929562" cy="6000750"/>
          </a:xfr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pPr eaLnBrk="1" hangingPunct="1">
              <a:buFont typeface="Wingdings" pitchFamily="2" charset="2"/>
              <a:buChar char="q"/>
              <a:defRPr/>
            </a:pPr>
            <a:r>
              <a:rPr lang="sr-Cyrl-CS" sz="1800" dirty="0" smtClean="0"/>
              <a:t>Босна у црквеном погледу била подчињена центрима у приморју</a:t>
            </a:r>
            <a:r>
              <a:rPr lang="sr-Latn-CS" sz="1800" dirty="0" smtClean="0"/>
              <a:t>.</a:t>
            </a:r>
            <a:r>
              <a:rPr lang="sr-Cyrl-CS" sz="1800" dirty="0" smtClean="0"/>
              <a:t> </a:t>
            </a:r>
            <a:endParaRPr lang="sr-Latn-CS" sz="1800" dirty="0" smtClean="0"/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sr-Cyrl-CS" sz="1800" b="1" dirty="0" smtClean="0"/>
              <a:t>Богумили</a:t>
            </a:r>
            <a:r>
              <a:rPr lang="sr-Cyrl-CS" sz="1800" dirty="0" smtClean="0"/>
              <a:t> – долазак богумила из Бугарске и Србије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sr-Cyrl-CS" sz="1800" b="1" dirty="0" smtClean="0"/>
              <a:t>Патарени</a:t>
            </a:r>
            <a:r>
              <a:rPr lang="sr-Cyrl-CS" sz="1800" dirty="0" smtClean="0"/>
              <a:t>-долазак  јеретика из миланске четврти Патавио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sr-Cyrl-CS" sz="1800" b="1" dirty="0" smtClean="0"/>
              <a:t>Формира се црква босанска за време Кулина бана</a:t>
            </a:r>
            <a:endParaRPr lang="sr-Latn-CS" sz="1800" b="1" dirty="0" smtClean="0"/>
          </a:p>
          <a:p>
            <a:pPr eaLnBrk="1" hangingPunct="1">
              <a:buFont typeface="Wingdings" pitchFamily="2" charset="2"/>
              <a:buChar char="q"/>
              <a:defRPr/>
            </a:pPr>
            <a:endParaRPr lang="sr-Cyrl-CS" sz="1800" dirty="0" smtClean="0"/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sr-Cyrl-CS" sz="1800" b="1" dirty="0" smtClean="0"/>
              <a:t>Дјед </a:t>
            </a:r>
            <a:r>
              <a:rPr lang="sr-Cyrl-CS" sz="1800" dirty="0" smtClean="0"/>
              <a:t>–</a:t>
            </a:r>
            <a:r>
              <a:rPr lang="sr-Cyrl-CS" sz="1800" b="1" dirty="0" smtClean="0"/>
              <a:t>врховни поглавар </a:t>
            </a:r>
            <a:r>
              <a:rPr lang="sr-Cyrl-CS" sz="1800" dirty="0" smtClean="0"/>
              <a:t>цркве босанске имао титулу је </a:t>
            </a:r>
            <a:r>
              <a:rPr lang="en-US" sz="1800" dirty="0" smtClean="0"/>
              <a:t>(</a:t>
            </a:r>
            <a:r>
              <a:rPr lang="sr-Cyrl-CS" sz="1800" dirty="0" smtClean="0"/>
              <a:t>епископа</a:t>
            </a:r>
            <a:r>
              <a:rPr lang="en-US" sz="1800" dirty="0" smtClean="0"/>
              <a:t>)</a:t>
            </a:r>
            <a:endParaRPr lang="sr-Latn-CS" sz="1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sr-Latn-CS" sz="1800" dirty="0" smtClean="0"/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sr-Cyrl-CS" sz="1800" b="1" dirty="0" smtClean="0"/>
              <a:t>Гости</a:t>
            </a:r>
            <a:r>
              <a:rPr lang="sr-Latn-CS" sz="1800" b="1" dirty="0" smtClean="0"/>
              <a:t> </a:t>
            </a:r>
            <a:r>
              <a:rPr lang="sr-Cyrl-CS" sz="1800" b="1" dirty="0" smtClean="0"/>
              <a:t>или</a:t>
            </a:r>
            <a:r>
              <a:rPr lang="sr-Latn-CS" sz="1800" b="1" dirty="0" smtClean="0"/>
              <a:t> </a:t>
            </a:r>
            <a:r>
              <a:rPr lang="sr-Cyrl-CS" sz="1800" b="1" dirty="0" smtClean="0"/>
              <a:t>старци</a:t>
            </a:r>
            <a:r>
              <a:rPr lang="sr-Latn-CS" sz="1800" b="1" dirty="0" smtClean="0"/>
              <a:t> </a:t>
            </a:r>
            <a:r>
              <a:rPr lang="sr-Cyrl-CS" sz="1800" dirty="0" smtClean="0"/>
              <a:t>– </a:t>
            </a:r>
            <a:r>
              <a:rPr lang="sr-Cyrl-CS" sz="1800" b="1" dirty="0" smtClean="0"/>
              <a:t>свештенство</a:t>
            </a:r>
            <a:endParaRPr lang="sr-Latn-CS" sz="18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sr-Cyrl-CS" sz="1800" dirty="0" smtClean="0"/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sr-Cyrl-CS" sz="1800" b="1" dirty="0" smtClean="0"/>
              <a:t>Мирски</a:t>
            </a:r>
            <a:r>
              <a:rPr lang="sr-Latn-CS" sz="1800" b="1" dirty="0" smtClean="0"/>
              <a:t> </a:t>
            </a:r>
            <a:r>
              <a:rPr lang="sr-Cyrl-CS" sz="1800" b="1" dirty="0" smtClean="0"/>
              <a:t>људи</a:t>
            </a:r>
            <a:r>
              <a:rPr lang="sr-Cyrl-CS" sz="1800" dirty="0" smtClean="0"/>
              <a:t>–</a:t>
            </a:r>
            <a:r>
              <a:rPr lang="sr-Cyrl-CS" sz="1800" b="1" dirty="0" smtClean="0"/>
              <a:t>верници</a:t>
            </a:r>
            <a:r>
              <a:rPr lang="sr-Cyrl-CS" sz="1800" dirty="0" smtClean="0"/>
              <a:t>-они пред крај живота примају духовно крштење и тако  су постојали </a:t>
            </a:r>
            <a:r>
              <a:rPr lang="sr-Cyrl-CS" sz="1800" b="1" dirty="0" smtClean="0"/>
              <a:t>крстјани</a:t>
            </a:r>
            <a:endParaRPr lang="sr-Latn-CS" sz="18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sr-Cyrl-CS" sz="1800" b="1" dirty="0" smtClean="0"/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sr-Cyrl-CS" sz="1800" b="1" dirty="0" smtClean="0"/>
              <a:t>Није било храмова </a:t>
            </a:r>
            <a:r>
              <a:rPr lang="sr-Cyrl-CS" sz="1800" dirty="0" smtClean="0"/>
              <a:t>– </a:t>
            </a:r>
            <a:r>
              <a:rPr lang="sr-Cyrl-CS" sz="1800" b="1" dirty="0" smtClean="0"/>
              <a:t>одбацивано је православље и католичанство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sr-Cyrl-CS" sz="1800" dirty="0" smtClean="0"/>
              <a:t>Папа је цркву босанску прогласио за </a:t>
            </a:r>
            <a:r>
              <a:rPr lang="sr-Cyrl-CS" sz="1800" b="1" dirty="0" smtClean="0"/>
              <a:t>јеретичку</a:t>
            </a:r>
            <a:endParaRPr lang="sr-Latn-CS" sz="18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sr-Cyrl-CS" sz="1800" dirty="0" smtClean="0"/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sr-Cyrl-CS" sz="1800" dirty="0" smtClean="0"/>
              <a:t>Православље се ширило из Србије на суседним територијама</a:t>
            </a:r>
            <a:endParaRPr lang="sr-Latn-CS" sz="1800" dirty="0" smtClean="0"/>
          </a:p>
          <a:p>
            <a:pPr eaLnBrk="1" hangingPunct="1">
              <a:buFont typeface="Wingdings" pitchFamily="2" charset="2"/>
              <a:buChar char="q"/>
              <a:defRPr/>
            </a:pPr>
            <a:endParaRPr lang="sr-Latn-CS" sz="1800" b="1" dirty="0" smtClean="0"/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sr-Cyrl-CS" sz="1800" b="1" dirty="0" smtClean="0"/>
              <a:t>Од 14.века црква босанска губи сваки значај.</a:t>
            </a:r>
            <a:endParaRPr lang="en-US" sz="1800" b="1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/>
      <p:bldP spid="16387" grpId="0" build="p" animBg="1"/>
    </p:bldLst>
  </p:timing>
</p:sld>
</file>

<file path=ppt/theme/theme1.xml><?xml version="1.0" encoding="utf-8"?>
<a:theme xmlns:a="http://schemas.openxmlformats.org/drawingml/2006/main" name="Strategic">
  <a:themeElements>
    <a:clrScheme name="Strategic 2">
      <a:dk1>
        <a:srgbClr val="000000"/>
      </a:dk1>
      <a:lt1>
        <a:srgbClr val="E9E2B6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Strategic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ategic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egic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egic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</Template>
  <TotalTime>614</TotalTime>
  <Words>847</Words>
  <Application>Microsoft Office PowerPoint</Application>
  <PresentationFormat>On-screen Show (4:3)</PresentationFormat>
  <Paragraphs>155</Paragraphs>
  <Slides>22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Strategic</vt:lpstr>
      <vt:lpstr>Босна и    Дубровник </vt:lpstr>
      <vt:lpstr>Постанак Босанске државе</vt:lpstr>
      <vt:lpstr>Стјепан II Котроманић (1322–1353)</vt:lpstr>
      <vt:lpstr>Ширење-Успон Босне</vt:lpstr>
      <vt:lpstr>Slide 5</vt:lpstr>
      <vt:lpstr>Стефан Твртко I Котроманић</vt:lpstr>
      <vt:lpstr>Привреда</vt:lpstr>
      <vt:lpstr>Друштво </vt:lpstr>
      <vt:lpstr>Црква босанска-јеретичка</vt:lpstr>
      <vt:lpstr>Slide 10</vt:lpstr>
      <vt:lpstr>Slide 11</vt:lpstr>
      <vt:lpstr>Slide 12</vt:lpstr>
      <vt:lpstr>Slide 13</vt:lpstr>
      <vt:lpstr>Дубровник</vt:lpstr>
      <vt:lpstr>Град – држава од Стона до Суторине </vt:lpstr>
      <vt:lpstr>Slide 16</vt:lpstr>
      <vt:lpstr>Slide 17</vt:lpstr>
      <vt:lpstr>Slide 18</vt:lpstr>
      <vt:lpstr> Под страном влашћу </vt:lpstr>
      <vt:lpstr>Трговачки и културни центар</vt:lpstr>
      <vt:lpstr>Slide 21</vt:lpstr>
      <vt:lpstr>Slide 22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Босна и    Дубровник</dc:title>
  <dc:creator>tiki</dc:creator>
  <cp:lastModifiedBy>User</cp:lastModifiedBy>
  <cp:revision>57</cp:revision>
  <dcterms:created xsi:type="dcterms:W3CDTF">2008-03-11T07:46:02Z</dcterms:created>
  <dcterms:modified xsi:type="dcterms:W3CDTF">2017-02-17T10:51:30Z</dcterms:modified>
</cp:coreProperties>
</file>